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39.xml" ContentType="application/vnd.openxmlformats-officedocument.presentationml.tags+xml"/>
  <Override PartName="/ppt/notesSlides/notesSlide7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7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5.xml" ContentType="application/vnd.openxmlformats-officedocument.presentationml.notesSlide+xml"/>
  <Override PartName="/ppt/tags/tag59.xml" ContentType="application/vnd.openxmlformats-officedocument.presentationml.tags+xml"/>
  <Override PartName="/ppt/notesSlides/notesSlide106.xml" ContentType="application/vnd.openxmlformats-officedocument.presentationml.notesSlide+xml"/>
  <Override PartName="/ppt/tags/tag60.xml" ContentType="application/vnd.openxmlformats-officedocument.presentationml.tags+xml"/>
  <Override PartName="/ppt/notesSlides/notesSlide10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08.xml" ContentType="application/vnd.openxmlformats-officedocument.presentationml.notesSlide+xml"/>
  <Override PartName="/ppt/tags/tag69.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31" r:id="rId6"/>
    <p:sldMasterId id="2147483742" r:id="rId7"/>
    <p:sldMasterId id="2147483752" r:id="rId8"/>
    <p:sldMasterId id="2147483815" r:id="rId9"/>
    <p:sldMasterId id="2147483849" r:id="rId10"/>
  </p:sldMasterIdLst>
  <p:notesMasterIdLst>
    <p:notesMasterId r:id="rId203"/>
  </p:notesMasterIdLst>
  <p:sldIdLst>
    <p:sldId id="256" r:id="rId11"/>
    <p:sldId id="814" r:id="rId12"/>
    <p:sldId id="705" r:id="rId13"/>
    <p:sldId id="813" r:id="rId14"/>
    <p:sldId id="815" r:id="rId15"/>
    <p:sldId id="839" r:id="rId16"/>
    <p:sldId id="576" r:id="rId17"/>
    <p:sldId id="544" r:id="rId18"/>
    <p:sldId id="546" r:id="rId19"/>
    <p:sldId id="547" r:id="rId20"/>
    <p:sldId id="632" r:id="rId21"/>
    <p:sldId id="828" r:id="rId22"/>
    <p:sldId id="548" r:id="rId23"/>
    <p:sldId id="622" r:id="rId24"/>
    <p:sldId id="624" r:id="rId25"/>
    <p:sldId id="625" r:id="rId26"/>
    <p:sldId id="623" r:id="rId27"/>
    <p:sldId id="627" r:id="rId28"/>
    <p:sldId id="628" r:id="rId29"/>
    <p:sldId id="803" r:id="rId30"/>
    <p:sldId id="629" r:id="rId31"/>
    <p:sldId id="703" r:id="rId32"/>
    <p:sldId id="704" r:id="rId33"/>
    <p:sldId id="571" r:id="rId34"/>
    <p:sldId id="553" r:id="rId35"/>
    <p:sldId id="804" r:id="rId36"/>
    <p:sldId id="805" r:id="rId37"/>
    <p:sldId id="806" r:id="rId38"/>
    <p:sldId id="807" r:id="rId39"/>
    <p:sldId id="809" r:id="rId40"/>
    <p:sldId id="633" r:id="rId41"/>
    <p:sldId id="637" r:id="rId42"/>
    <p:sldId id="556" r:id="rId43"/>
    <p:sldId id="636" r:id="rId44"/>
    <p:sldId id="635" r:id="rId45"/>
    <p:sldId id="639" r:id="rId46"/>
    <p:sldId id="557" r:id="rId47"/>
    <p:sldId id="642" r:id="rId48"/>
    <p:sldId id="641" r:id="rId49"/>
    <p:sldId id="645" r:id="rId50"/>
    <p:sldId id="561" r:id="rId51"/>
    <p:sldId id="562" r:id="rId52"/>
    <p:sldId id="647" r:id="rId53"/>
    <p:sldId id="564" r:id="rId54"/>
    <p:sldId id="650" r:id="rId55"/>
    <p:sldId id="652" r:id="rId56"/>
    <p:sldId id="649" r:id="rId57"/>
    <p:sldId id="651" r:id="rId58"/>
    <p:sldId id="812" r:id="rId59"/>
    <p:sldId id="709" r:id="rId60"/>
    <p:sldId id="816" r:id="rId61"/>
    <p:sldId id="712" r:id="rId62"/>
    <p:sldId id="1002" r:id="rId63"/>
    <p:sldId id="840" r:id="rId64"/>
    <p:sldId id="684" r:id="rId65"/>
    <p:sldId id="620" r:id="rId66"/>
    <p:sldId id="653" r:id="rId67"/>
    <p:sldId id="845" r:id="rId68"/>
    <p:sldId id="612" r:id="rId69"/>
    <p:sldId id="617" r:id="rId70"/>
    <p:sldId id="614" r:id="rId71"/>
    <p:sldId id="841" r:id="rId72"/>
    <p:sldId id="656" r:id="rId73"/>
    <p:sldId id="702" r:id="rId74"/>
    <p:sldId id="689" r:id="rId75"/>
    <p:sldId id="690" r:id="rId76"/>
    <p:sldId id="844" r:id="rId77"/>
    <p:sldId id="832" r:id="rId78"/>
    <p:sldId id="837" r:id="rId79"/>
    <p:sldId id="833" r:id="rId80"/>
    <p:sldId id="835" r:id="rId81"/>
    <p:sldId id="834" r:id="rId82"/>
    <p:sldId id="836" r:id="rId83"/>
    <p:sldId id="838" r:id="rId84"/>
    <p:sldId id="699" r:id="rId85"/>
    <p:sldId id="1003" r:id="rId86"/>
    <p:sldId id="700" r:id="rId87"/>
    <p:sldId id="1004" r:id="rId88"/>
    <p:sldId id="843" r:id="rId89"/>
    <p:sldId id="817" r:id="rId90"/>
    <p:sldId id="822" r:id="rId91"/>
    <p:sldId id="820" r:id="rId92"/>
    <p:sldId id="818" r:id="rId93"/>
    <p:sldId id="821" r:id="rId94"/>
    <p:sldId id="735" r:id="rId95"/>
    <p:sldId id="830" r:id="rId96"/>
    <p:sldId id="1006" r:id="rId97"/>
    <p:sldId id="763" r:id="rId98"/>
    <p:sldId id="1007" r:id="rId99"/>
    <p:sldId id="959" r:id="rId100"/>
    <p:sldId id="738" r:id="rId101"/>
    <p:sldId id="739" r:id="rId102"/>
    <p:sldId id="740" r:id="rId103"/>
    <p:sldId id="741" r:id="rId104"/>
    <p:sldId id="842" r:id="rId105"/>
    <p:sldId id="685" r:id="rId106"/>
    <p:sldId id="823" r:id="rId107"/>
    <p:sldId id="824" r:id="rId108"/>
    <p:sldId id="667" r:id="rId109"/>
    <p:sldId id="664" r:id="rId110"/>
    <p:sldId id="665" r:id="rId111"/>
    <p:sldId id="668" r:id="rId112"/>
    <p:sldId id="825" r:id="rId113"/>
    <p:sldId id="826" r:id="rId114"/>
    <p:sldId id="827" r:id="rId115"/>
    <p:sldId id="619" r:id="rId116"/>
    <p:sldId id="929" r:id="rId117"/>
    <p:sldId id="867" r:id="rId118"/>
    <p:sldId id="868" r:id="rId119"/>
    <p:sldId id="869" r:id="rId120"/>
    <p:sldId id="870" r:id="rId121"/>
    <p:sldId id="876" r:id="rId122"/>
    <p:sldId id="877" r:id="rId123"/>
    <p:sldId id="878" r:id="rId124"/>
    <p:sldId id="879" r:id="rId125"/>
    <p:sldId id="880" r:id="rId126"/>
    <p:sldId id="886" r:id="rId127"/>
    <p:sldId id="891" r:id="rId128"/>
    <p:sldId id="892" r:id="rId129"/>
    <p:sldId id="896" r:id="rId130"/>
    <p:sldId id="898" r:id="rId131"/>
    <p:sldId id="901" r:id="rId132"/>
    <p:sldId id="928" r:id="rId133"/>
    <p:sldId id="905" r:id="rId134"/>
    <p:sldId id="906" r:id="rId135"/>
    <p:sldId id="907" r:id="rId136"/>
    <p:sldId id="909" r:id="rId137"/>
    <p:sldId id="910" r:id="rId138"/>
    <p:sldId id="911" r:id="rId139"/>
    <p:sldId id="912" r:id="rId140"/>
    <p:sldId id="913" r:id="rId141"/>
    <p:sldId id="914" r:id="rId142"/>
    <p:sldId id="915" r:id="rId143"/>
    <p:sldId id="916" r:id="rId144"/>
    <p:sldId id="917" r:id="rId145"/>
    <p:sldId id="918" r:id="rId146"/>
    <p:sldId id="919" r:id="rId147"/>
    <p:sldId id="920" r:id="rId148"/>
    <p:sldId id="921" r:id="rId149"/>
    <p:sldId id="922" r:id="rId150"/>
    <p:sldId id="923" r:id="rId151"/>
    <p:sldId id="924" r:id="rId152"/>
    <p:sldId id="925" r:id="rId153"/>
    <p:sldId id="926" r:id="rId154"/>
    <p:sldId id="927" r:id="rId155"/>
    <p:sldId id="931" r:id="rId156"/>
    <p:sldId id="936" r:id="rId157"/>
    <p:sldId id="937" r:id="rId158"/>
    <p:sldId id="938" r:id="rId159"/>
    <p:sldId id="939" r:id="rId160"/>
    <p:sldId id="940" r:id="rId161"/>
    <p:sldId id="941" r:id="rId162"/>
    <p:sldId id="942" r:id="rId163"/>
    <p:sldId id="947" r:id="rId164"/>
    <p:sldId id="952" r:id="rId165"/>
    <p:sldId id="953" r:id="rId166"/>
    <p:sldId id="954" r:id="rId167"/>
    <p:sldId id="955" r:id="rId168"/>
    <p:sldId id="956" r:id="rId169"/>
    <p:sldId id="957" r:id="rId170"/>
    <p:sldId id="958" r:id="rId171"/>
    <p:sldId id="961" r:id="rId172"/>
    <p:sldId id="965" r:id="rId173"/>
    <p:sldId id="969" r:id="rId174"/>
    <p:sldId id="970" r:id="rId175"/>
    <p:sldId id="971" r:id="rId176"/>
    <p:sldId id="972" r:id="rId177"/>
    <p:sldId id="973" r:id="rId178"/>
    <p:sldId id="974" r:id="rId179"/>
    <p:sldId id="976" r:id="rId180"/>
    <p:sldId id="980" r:id="rId181"/>
    <p:sldId id="981" r:id="rId182"/>
    <p:sldId id="988" r:id="rId183"/>
    <p:sldId id="989" r:id="rId184"/>
    <p:sldId id="990" r:id="rId185"/>
    <p:sldId id="991" r:id="rId186"/>
    <p:sldId id="992" r:id="rId187"/>
    <p:sldId id="993" r:id="rId188"/>
    <p:sldId id="994" r:id="rId189"/>
    <p:sldId id="995" r:id="rId190"/>
    <p:sldId id="996" r:id="rId191"/>
    <p:sldId id="997" r:id="rId192"/>
    <p:sldId id="998" r:id="rId193"/>
    <p:sldId id="999" r:id="rId194"/>
    <p:sldId id="1000" r:id="rId195"/>
    <p:sldId id="1001" r:id="rId196"/>
    <p:sldId id="337" r:id="rId197"/>
    <p:sldId id="496" r:id="rId198"/>
    <p:sldId id="492" r:id="rId199"/>
    <p:sldId id="495" r:id="rId200"/>
    <p:sldId id="573" r:id="rId201"/>
    <p:sldId id="574" r:id="rId20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814"/>
            <p14:sldId id="705"/>
            <p14:sldId id="813"/>
            <p14:sldId id="815"/>
          </p14:sldIdLst>
        </p14:section>
        <p14:section name="SQL Database" id="{6788CFD5-1B7A-4072-BEB9-1342AF89675A}">
          <p14:sldIdLst>
            <p14:sldId id="839"/>
            <p14:sldId id="576"/>
            <p14:sldId id="544"/>
            <p14:sldId id="546"/>
            <p14:sldId id="547"/>
            <p14:sldId id="632"/>
            <p14:sldId id="828"/>
            <p14:sldId id="548"/>
            <p14:sldId id="622"/>
            <p14:sldId id="624"/>
            <p14:sldId id="625"/>
            <p14:sldId id="623"/>
            <p14:sldId id="627"/>
            <p14:sldId id="628"/>
            <p14:sldId id="803"/>
            <p14:sldId id="629"/>
            <p14:sldId id="703"/>
            <p14:sldId id="704"/>
            <p14:sldId id="571"/>
            <p14:sldId id="553"/>
            <p14:sldId id="804"/>
            <p14:sldId id="805"/>
            <p14:sldId id="806"/>
            <p14:sldId id="807"/>
            <p14:sldId id="809"/>
            <p14:sldId id="633"/>
            <p14:sldId id="637"/>
            <p14:sldId id="556"/>
            <p14:sldId id="636"/>
            <p14:sldId id="635"/>
            <p14:sldId id="639"/>
            <p14:sldId id="557"/>
            <p14:sldId id="642"/>
            <p14:sldId id="641"/>
            <p14:sldId id="645"/>
            <p14:sldId id="561"/>
            <p14:sldId id="562"/>
            <p14:sldId id="647"/>
            <p14:sldId id="564"/>
            <p14:sldId id="650"/>
            <p14:sldId id="652"/>
            <p14:sldId id="649"/>
            <p14:sldId id="651"/>
          </p14:sldIdLst>
        </p14:section>
        <p14:section name="Elastic Scale" id="{F04E76DC-2F9D-4705-AF27-FBA89DC72635}">
          <p14:sldIdLst>
            <p14:sldId id="812"/>
            <p14:sldId id="709"/>
            <p14:sldId id="816"/>
            <p14:sldId id="712"/>
            <p14:sldId id="1002"/>
          </p14:sldIdLst>
        </p14:section>
        <p14:section name="SQL IaaS" id="{69C4A8B7-D4F9-4CE7-ABC0-F70D611517AA}">
          <p14:sldIdLst>
            <p14:sldId id="840"/>
            <p14:sldId id="684"/>
            <p14:sldId id="620"/>
            <p14:sldId id="653"/>
            <p14:sldId id="845"/>
          </p14:sldIdLst>
        </p14:section>
        <p14:section name="NoSql" id="{CC4E3CA9-DD32-4624-8B3E-2B5B346036C2}">
          <p14:sldIdLst>
            <p14:sldId id="612"/>
            <p14:sldId id="617"/>
            <p14:sldId id="614"/>
          </p14:sldIdLst>
        </p14:section>
        <p14:section name="DocumentDB" id="{E2EDBE7F-F696-443E-BA7B-1CB2F81AA309}">
          <p14:sldIdLst>
            <p14:sldId id="841"/>
            <p14:sldId id="656"/>
            <p14:sldId id="702"/>
            <p14:sldId id="689"/>
            <p14:sldId id="690"/>
            <p14:sldId id="844"/>
            <p14:sldId id="832"/>
            <p14:sldId id="837"/>
            <p14:sldId id="833"/>
            <p14:sldId id="835"/>
            <p14:sldId id="834"/>
            <p14:sldId id="836"/>
            <p14:sldId id="838"/>
            <p14:sldId id="699"/>
            <p14:sldId id="1003"/>
            <p14:sldId id="700"/>
            <p14:sldId id="1004"/>
          </p14:sldIdLst>
        </p14:section>
        <p14:section name="Azure Search" id="{1BC3875F-C84A-49C5-96C5-B5EA02BBD07F}">
          <p14:sldIdLst>
            <p14:sldId id="843"/>
            <p14:sldId id="817"/>
            <p14:sldId id="822"/>
            <p14:sldId id="820"/>
            <p14:sldId id="818"/>
            <p14:sldId id="821"/>
            <p14:sldId id="735"/>
            <p14:sldId id="830"/>
            <p14:sldId id="1006"/>
            <p14:sldId id="763"/>
            <p14:sldId id="1007"/>
            <p14:sldId id="959"/>
            <p14:sldId id="738"/>
            <p14:sldId id="739"/>
            <p14:sldId id="740"/>
            <p14:sldId id="741"/>
          </p14:sldIdLst>
        </p14:section>
        <p14:section name="HDInsight" id="{BFB47775-84A3-4327-B49C-6F02018DD6B6}">
          <p14:sldIdLst>
            <p14:sldId id="842"/>
            <p14:sldId id="685"/>
            <p14:sldId id="823"/>
            <p14:sldId id="824"/>
            <p14:sldId id="667"/>
            <p14:sldId id="664"/>
            <p14:sldId id="665"/>
            <p14:sldId id="668"/>
            <p14:sldId id="825"/>
            <p14:sldId id="826"/>
            <p14:sldId id="827"/>
          </p14:sldIdLst>
        </p14:section>
        <p14:section name="Outro" id="{00D3D8B1-E403-4E21-9A68-5DB578B087B8}">
          <p14:sldIdLst>
            <p14:sldId id="619"/>
          </p14:sldIdLst>
        </p14:section>
        <p14:section name="SQL Database extras" id="{4BA9330E-4217-4CEB-B344-3B2CA330B4F6}">
          <p14:sldIdLst>
            <p14:sldId id="929"/>
            <p14:sldId id="867"/>
            <p14:sldId id="868"/>
            <p14:sldId id="869"/>
            <p14:sldId id="870"/>
            <p14:sldId id="876"/>
            <p14:sldId id="877"/>
            <p14:sldId id="878"/>
            <p14:sldId id="879"/>
            <p14:sldId id="880"/>
            <p14:sldId id="886"/>
            <p14:sldId id="891"/>
            <p14:sldId id="892"/>
            <p14:sldId id="896"/>
            <p14:sldId id="898"/>
            <p14:sldId id="901"/>
          </p14:sldIdLst>
        </p14:section>
        <p14:section name="Elastic Scale Extras" id="{1F732CB2-69DF-47CC-B84C-0DF1F6F43030}">
          <p14:sldIdLst>
            <p14:sldId id="928"/>
            <p14:sldId id="905"/>
            <p14:sldId id="906"/>
            <p14:sldId id="907"/>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Lst>
        </p14:section>
        <p14:section name="Azure Search Extras" id="{38CCAB3A-EE09-4AE3-B4F2-5D4C9D3A734A}">
          <p14:sldIdLst>
            <p14:sldId id="931"/>
            <p14:sldId id="936"/>
            <p14:sldId id="937"/>
            <p14:sldId id="938"/>
            <p14:sldId id="939"/>
            <p14:sldId id="940"/>
            <p14:sldId id="941"/>
            <p14:sldId id="942"/>
            <p14:sldId id="947"/>
            <p14:sldId id="952"/>
            <p14:sldId id="953"/>
            <p14:sldId id="954"/>
            <p14:sldId id="955"/>
            <p14:sldId id="956"/>
            <p14:sldId id="957"/>
            <p14:sldId id="958"/>
          </p14:sldIdLst>
        </p14:section>
        <p14:section name="DocumentDB Extras" id="{BAD33171-6F00-4A67-8454-82963375ECB9}">
          <p14:sldIdLst>
            <p14:sldId id="961"/>
            <p14:sldId id="965"/>
            <p14:sldId id="969"/>
            <p14:sldId id="970"/>
            <p14:sldId id="971"/>
            <p14:sldId id="972"/>
            <p14:sldId id="973"/>
            <p14:sldId id="974"/>
          </p14:sldIdLst>
        </p14:section>
        <p14:section name="HDInsight" id="{588BA6F9-3537-4CD7-940F-0D33CC9B3EC5}">
          <p14:sldIdLst>
            <p14:sldId id="976"/>
            <p14:sldId id="980"/>
            <p14:sldId id="981"/>
            <p14:sldId id="988"/>
            <p14:sldId id="989"/>
            <p14:sldId id="990"/>
            <p14:sldId id="991"/>
            <p14:sldId id="992"/>
            <p14:sldId id="993"/>
            <p14:sldId id="994"/>
            <p14:sldId id="995"/>
            <p14:sldId id="996"/>
            <p14:sldId id="997"/>
            <p14:sldId id="998"/>
            <p14:sldId id="999"/>
            <p14:sldId id="1000"/>
            <p14:sldId id="1001"/>
          </p14:sldIdLst>
        </p14:section>
        <p14:section name="Extras" id="{FD6797D5-E70A-4ED9-93AC-7D33CDAA9F17}">
          <p14:sldIdLst>
            <p14:sldId id="337"/>
            <p14:sldId id="496"/>
            <p14:sldId id="492"/>
            <p14:sldId id="495"/>
            <p14:sldId id="573"/>
            <p14:sldId id="5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E00"/>
    <a:srgbClr val="1D4380"/>
    <a:srgbClr val="000000"/>
    <a:srgbClr val="C86E00"/>
    <a:srgbClr val="005D7E"/>
    <a:srgbClr val="580058"/>
    <a:srgbClr val="ED7D31"/>
    <a:srgbClr val="FFC000"/>
    <a:srgbClr val="00B0F0"/>
    <a:srgbClr val="193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9" autoAdjust="0"/>
    <p:restoredTop sz="83582" autoAdjust="0"/>
  </p:normalViewPr>
  <p:slideViewPr>
    <p:cSldViewPr snapToGrid="0">
      <p:cViewPr varScale="1">
        <p:scale>
          <a:sx n="81" d="100"/>
          <a:sy n="81" d="100"/>
        </p:scale>
        <p:origin x="268" y="52"/>
      </p:cViewPr>
      <p:guideLst/>
    </p:cSldViewPr>
  </p:slideViewPr>
  <p:outlineViewPr>
    <p:cViewPr>
      <p:scale>
        <a:sx n="33" d="100"/>
        <a:sy n="33" d="100"/>
      </p:scale>
      <p:origin x="0" y="-62568"/>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presProps" Target="presProp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viewProps" Target="viewProps.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6" Type="http://schemas.openxmlformats.org/officeDocument/2006/relationships/slideMaster" Target="slideMasters/slideMaster3.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theme" Target="theme/theme1.xml"/><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4.xml"/><Relationship Id="rId162" Type="http://schemas.openxmlformats.org/officeDocument/2006/relationships/slide" Target="slides/slide152.xml"/><Relationship Id="rId183" Type="http://schemas.openxmlformats.org/officeDocument/2006/relationships/slide" Target="slides/slide173.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190" Type="http://schemas.openxmlformats.org/officeDocument/2006/relationships/slide" Target="slides/slide180.xml"/><Relationship Id="rId204" Type="http://schemas.openxmlformats.org/officeDocument/2006/relationships/commentAuthors" Target="commentAuthor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70.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customXml" Target="../customXml/item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92CF2877-C9CF-42DE-9F59-089AABFD1E1F}" type="presOf" srcId="{FAB1662F-7421-4F7B-A5C0-57390BFE5777}" destId="{2AFE754E-A9BE-43F0-99CC-FD0E25860E09}" srcOrd="0" destOrd="0" presId="urn:microsoft.com/office/officeart/2005/8/layout/default"/>
    <dgm:cxn modelId="{918D1D36-0A12-42BD-9481-EDCCC0697F33}"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AE4302EE-DA67-44DE-AA37-CFE78730BAD6}" type="presOf" srcId="{74B70E5F-85FA-42B8-A7FE-FD42B697C579}" destId="{AD9EF522-A474-43A3-8895-E1B5C946DABC}" srcOrd="0" destOrd="0" presId="urn:microsoft.com/office/officeart/2005/8/layout/default"/>
    <dgm:cxn modelId="{FD49E7E8-73AE-48BD-A455-C57FEE4F049D}"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597CEB93-823B-4BF5-A60A-3001A7A2CA6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540A5BC7-E3A2-4981-81F0-33F210DB2E34}"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082FF15E-B2E5-427D-B7E8-6F3C5B436308}" type="presOf" srcId="{749654BA-097A-4093-B81D-F0D7C8F45CDF}" destId="{D38C2A64-A10E-4419-8CC2-7C9DBC741F60}" srcOrd="0" destOrd="0" presId="urn:microsoft.com/office/officeart/2005/8/layout/default"/>
    <dgm:cxn modelId="{5F42846A-7BB4-43D5-B1C8-69B84026C894}" type="presParOf" srcId="{2AFE754E-A9BE-43F0-99CC-FD0E25860E09}" destId="{AD9EF522-A474-43A3-8895-E1B5C946DABC}" srcOrd="0" destOrd="0" presId="urn:microsoft.com/office/officeart/2005/8/layout/default"/>
    <dgm:cxn modelId="{4A5BC8E4-4ADC-4E6F-8D61-B31AFA795CEA}" type="presParOf" srcId="{2AFE754E-A9BE-43F0-99CC-FD0E25860E09}" destId="{0337DDA8-12A4-4D35-A6BA-A52F916C71F9}" srcOrd="1" destOrd="0" presId="urn:microsoft.com/office/officeart/2005/8/layout/default"/>
    <dgm:cxn modelId="{56473EE5-7CB4-43E8-B6B6-9352C6689C70}" type="presParOf" srcId="{2AFE754E-A9BE-43F0-99CC-FD0E25860E09}" destId="{F626D2C1-E362-4EE4-A84D-3ECF9A9E587C}" srcOrd="2" destOrd="0" presId="urn:microsoft.com/office/officeart/2005/8/layout/default"/>
    <dgm:cxn modelId="{F337C135-6D1F-4B25-90A4-75301BCC3359}" type="presParOf" srcId="{2AFE754E-A9BE-43F0-99CC-FD0E25860E09}" destId="{B0E36A32-ED2F-4B07-A82C-07B5A09FFFAF}" srcOrd="3" destOrd="0" presId="urn:microsoft.com/office/officeart/2005/8/layout/default"/>
    <dgm:cxn modelId="{D3CDC9FC-4672-4E30-9ED1-A78BCEA6D445}" type="presParOf" srcId="{2AFE754E-A9BE-43F0-99CC-FD0E25860E09}" destId="{D103E3C0-707E-4981-B759-BBF58D011072}" srcOrd="4" destOrd="0" presId="urn:microsoft.com/office/officeart/2005/8/layout/default"/>
    <dgm:cxn modelId="{71839C47-D5B2-4F39-A699-69A786F2781D}" type="presParOf" srcId="{2AFE754E-A9BE-43F0-99CC-FD0E25860E09}" destId="{E5900466-67F8-46B4-B51F-DC4C80A488EE}" srcOrd="5" destOrd="0" presId="urn:microsoft.com/office/officeart/2005/8/layout/default"/>
    <dgm:cxn modelId="{0FCB347F-A58F-4141-B63C-41CD5F2E6646}" type="presParOf" srcId="{2AFE754E-A9BE-43F0-99CC-FD0E25860E09}" destId="{D38C2A64-A10E-4419-8CC2-7C9DBC741F60}" srcOrd="6" destOrd="0" presId="urn:microsoft.com/office/officeart/2005/8/layout/default"/>
    <dgm:cxn modelId="{308CAC8D-C097-4454-86A3-C83855E38291}" type="presParOf" srcId="{2AFE754E-A9BE-43F0-99CC-FD0E25860E09}" destId="{27184C94-8BBD-4279-BF24-E340D2BB3CF4}" srcOrd="7" destOrd="0" presId="urn:microsoft.com/office/officeart/2005/8/layout/default"/>
    <dgm:cxn modelId="{64943C27-FC36-428A-B26B-942D17BF3E99}" type="presParOf" srcId="{2AFE754E-A9BE-43F0-99CC-FD0E25860E09}" destId="{B3D60F83-A71F-4664-B2E0-FDAF1E1F667A}" srcOrd="8" destOrd="0" presId="urn:microsoft.com/office/officeart/2005/8/layout/default"/>
    <dgm:cxn modelId="{8A047F82-9FD6-43CE-9E83-F85DEC1F26F7}" type="presParOf" srcId="{2AFE754E-A9BE-43F0-99CC-FD0E25860E09}" destId="{7494D5FB-4DF4-427E-A02C-DF883CFADE6A}" srcOrd="9" destOrd="0" presId="urn:microsoft.com/office/officeart/2005/8/layout/default"/>
    <dgm:cxn modelId="{7950D8CB-A781-4CEC-B415-96D117525505}"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BA94078-415A-4746-B338-0DE50D167765}">
      <dgm:prSet phldrT="[Text]"/>
      <dgm:spPr/>
      <dgm:t>
        <a:bodyPr/>
        <a:lstStyle/>
        <a:p>
          <a:r>
            <a:rPr lang="en-US" b="1" dirty="0" smtClean="0">
              <a:latin typeface="Segoe UI Light" panose="020B0502040204020203" pitchFamily="34" charset="0"/>
              <a:cs typeface="Segoe UI Light" panose="020B0502040204020203" pitchFamily="34" charset="0"/>
            </a:rPr>
            <a:t>Search-as-a-Service</a:t>
          </a:r>
          <a:endParaRPr lang="en-US" b="1" dirty="0">
            <a:latin typeface="Segoe UI Light" panose="020B0502040204020203" pitchFamily="34" charset="0"/>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b="0" dirty="0" smtClean="0">
              <a:latin typeface="Segoe UI Light" panose="020B0502040204020203" pitchFamily="34" charset="0"/>
              <a:cs typeface="Segoe UI Light" panose="020B0502040204020203" pitchFamily="34" charset="0"/>
            </a:rPr>
            <a:t>AWS </a:t>
          </a:r>
          <a:r>
            <a:rPr lang="en-US" b="0" dirty="0" err="1" smtClean="0">
              <a:latin typeface="Segoe UI Light" panose="020B0502040204020203" pitchFamily="34" charset="0"/>
              <a:cs typeface="Segoe UI Light" panose="020B0502040204020203" pitchFamily="34" charset="0"/>
            </a:rPr>
            <a:t>CloudSearch</a:t>
          </a:r>
          <a:endParaRPr lang="en-US" b="0"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E7AD2F4D-4852-48A4-8B11-0C8B5AD0ECEE}">
      <dgm:prSet phldrT="[Text]"/>
      <dgm:spPr/>
      <dgm:t>
        <a:bodyPr/>
        <a:lstStyle/>
        <a:p>
          <a:r>
            <a:rPr lang="en-US" dirty="0" err="1" smtClean="0">
              <a:latin typeface="Segoe UI Light" panose="020B0502040204020203" pitchFamily="34" charset="0"/>
              <a:cs typeface="Segoe UI Light" panose="020B0502040204020203" pitchFamily="34" charset="0"/>
            </a:rPr>
            <a:t>Searchify</a:t>
          </a:r>
          <a:endParaRPr lang="en-US" dirty="0">
            <a:latin typeface="Segoe UI Light" panose="020B0502040204020203" pitchFamily="34" charset="0"/>
            <a:cs typeface="Segoe UI Light" panose="020B0502040204020203" pitchFamily="34" charset="0"/>
          </a:endParaRPr>
        </a:p>
      </dgm:t>
    </dgm:pt>
    <dgm:pt modelId="{E9949CA8-B64A-4E20-91C8-3ADD0DC2A1C9}" type="parTrans" cxnId="{DB73A961-E223-4A4D-B5D3-03543845027A}">
      <dgm:prSet/>
      <dgm:spPr/>
      <dgm:t>
        <a:bodyPr/>
        <a:lstStyle/>
        <a:p>
          <a:endParaRPr lang="en-US"/>
        </a:p>
      </dgm:t>
    </dgm:pt>
    <dgm:pt modelId="{32A18F40-8783-43D7-B4C1-00590BB46F41}" type="sibTrans" cxnId="{DB73A961-E223-4A4D-B5D3-03543845027A}">
      <dgm:prSet/>
      <dgm:spPr/>
      <dgm:t>
        <a:bodyPr/>
        <a:lstStyle/>
        <a:p>
          <a:endParaRPr lang="en-US"/>
        </a:p>
      </dgm:t>
    </dgm:pt>
    <dgm:pt modelId="{1C03D53B-46C2-4CF7-B8A5-EABB5CAC4C9F}">
      <dgm:prSet phldrT="[Text]"/>
      <dgm:spPr/>
      <dgm:t>
        <a:bodyPr/>
        <a:lstStyle/>
        <a:p>
          <a:r>
            <a:rPr lang="en-US" dirty="0" err="1" smtClean="0">
              <a:latin typeface="Segoe UI Light" panose="020B0502040204020203" pitchFamily="34" charset="0"/>
              <a:cs typeface="Segoe UI Light" panose="020B0502040204020203" pitchFamily="34" charset="0"/>
            </a:rPr>
            <a:t>LucidWorks</a:t>
          </a:r>
          <a:endParaRPr lang="en-US" dirty="0">
            <a:latin typeface="Segoe UI Light" panose="020B0502040204020203" pitchFamily="34" charset="0"/>
            <a:cs typeface="Segoe UI Light" panose="020B0502040204020203" pitchFamily="34" charset="0"/>
          </a:endParaRPr>
        </a:p>
      </dgm:t>
    </dgm:pt>
    <dgm:pt modelId="{F6878C26-483E-4417-B45A-15EFF078DAD2}" type="parTrans" cxnId="{B2210094-9D0B-48DE-A648-4EA194F4007C}">
      <dgm:prSet/>
      <dgm:spPr/>
      <dgm:t>
        <a:bodyPr/>
        <a:lstStyle/>
        <a:p>
          <a:endParaRPr lang="en-US"/>
        </a:p>
      </dgm:t>
    </dgm:pt>
    <dgm:pt modelId="{3A15235D-E308-4099-9F0A-9C3B44DDF635}" type="sibTrans" cxnId="{B2210094-9D0B-48DE-A648-4EA194F4007C}">
      <dgm:prSet/>
      <dgm:spPr/>
      <dgm:t>
        <a:bodyPr/>
        <a:lstStyle/>
        <a:p>
          <a:endParaRPr lang="en-US"/>
        </a:p>
      </dgm:t>
    </dgm:pt>
    <dgm:pt modelId="{9DA6BCFE-D6F4-42F1-86B5-9DF688E59482}">
      <dgm:prSet phldrT="[Text]"/>
      <dgm:spPr/>
      <dgm:t>
        <a:bodyPr/>
        <a:lstStyle/>
        <a:p>
          <a:r>
            <a:rPr lang="en-US" b="1" dirty="0" smtClean="0">
              <a:solidFill>
                <a:schemeClr val="tx2"/>
              </a:solidFill>
              <a:latin typeface="Segoe UI Light" panose="020B0502040204020203" pitchFamily="34" charset="0"/>
              <a:cs typeface="Segoe UI Light" panose="020B0502040204020203" pitchFamily="34" charset="0"/>
            </a:rPr>
            <a:t>Azure Search</a:t>
          </a:r>
          <a:endParaRPr lang="en-US" b="1" dirty="0">
            <a:solidFill>
              <a:schemeClr val="tx2"/>
            </a:solidFill>
            <a:latin typeface="Segoe UI Light" panose="020B0502040204020203" pitchFamily="34" charset="0"/>
            <a:cs typeface="Segoe UI Light" panose="020B0502040204020203" pitchFamily="34" charset="0"/>
          </a:endParaRPr>
        </a:p>
      </dgm:t>
    </dgm:pt>
    <dgm:pt modelId="{09F386EB-C454-4E92-A7A4-FF95775C2FC7}" type="parTrans" cxnId="{3FD8541A-7312-4371-9C31-A2381F3A4F80}">
      <dgm:prSet/>
      <dgm:spPr/>
      <dgm:t>
        <a:bodyPr/>
        <a:lstStyle/>
        <a:p>
          <a:endParaRPr lang="en-US"/>
        </a:p>
      </dgm:t>
    </dgm:pt>
    <dgm:pt modelId="{622BBEA8-40AB-46F9-8390-D608F44177A5}" type="sibTrans" cxnId="{3FD8541A-7312-4371-9C31-A2381F3A4F80}">
      <dgm:prSet/>
      <dgm:spPr/>
      <dgm:t>
        <a:bodyPr/>
        <a:lstStyle/>
        <a:p>
          <a:endParaRPr lang="en-US"/>
        </a:p>
      </dgm:t>
    </dgm:pt>
    <dgm:pt modelId="{723FA9A8-0259-439B-B329-BE5B3B896F73}">
      <dgm:prSet phldrT="[Text]"/>
      <dgm:spPr/>
      <dgm:t>
        <a:bodyPr/>
        <a:lstStyle/>
        <a:p>
          <a:r>
            <a:rPr lang="en-US" dirty="0" smtClean="0">
              <a:latin typeface="Segoe UI Light" panose="020B0502040204020203" pitchFamily="34" charset="0"/>
              <a:cs typeface="Segoe UI Light" panose="020B0502040204020203" pitchFamily="34" charset="0"/>
            </a:rPr>
            <a:t>Google App Engine Search</a:t>
          </a:r>
          <a:endParaRPr lang="en-US" dirty="0">
            <a:latin typeface="Segoe UI Light" panose="020B0502040204020203" pitchFamily="34" charset="0"/>
            <a:cs typeface="Segoe UI Light" panose="020B0502040204020203" pitchFamily="34" charset="0"/>
          </a:endParaRPr>
        </a:p>
      </dgm:t>
    </dgm:pt>
    <dgm:pt modelId="{104E2955-533F-4F65-A6EC-A5C09F9FECB9}" type="parTrans" cxnId="{E44BED7D-6740-4745-89CC-22974B712FB9}">
      <dgm:prSet/>
      <dgm:spPr/>
      <dgm:t>
        <a:bodyPr/>
        <a:lstStyle/>
        <a:p>
          <a:endParaRPr lang="en-US"/>
        </a:p>
      </dgm:t>
    </dgm:pt>
    <dgm:pt modelId="{5D65ED31-CF69-48F3-9A8D-61ABFC6CDA4E}" type="sibTrans" cxnId="{E44BED7D-6740-4745-89CC-22974B712FB9}">
      <dgm:prSet/>
      <dgm:spPr/>
      <dgm:t>
        <a:bodyPr/>
        <a:lstStyle/>
        <a:p>
          <a:endParaRPr lang="en-US"/>
        </a:p>
      </dgm:t>
    </dgm:pt>
    <dgm:pt modelId="{649004AF-F642-4F9D-A200-1DE599467DDF}">
      <dgm:prSet phldrT="[Text]"/>
      <dgm:spPr/>
      <dgm:t>
        <a:bodyPr/>
        <a:lstStyle/>
        <a:p>
          <a:r>
            <a:rPr lang="en-US" dirty="0" err="1" smtClean="0">
              <a:latin typeface="Segoe UI Light" panose="020B0502040204020203" pitchFamily="34" charset="0"/>
              <a:cs typeface="Segoe UI Light" panose="020B0502040204020203" pitchFamily="34" charset="0"/>
            </a:rPr>
            <a:t>Algolia</a:t>
          </a:r>
          <a:endParaRPr lang="en-US" dirty="0" smtClean="0">
            <a:latin typeface="Segoe UI Light" panose="020B0502040204020203" pitchFamily="34" charset="0"/>
            <a:cs typeface="Segoe UI Light" panose="020B0502040204020203" pitchFamily="34" charset="0"/>
          </a:endParaRPr>
        </a:p>
      </dgm:t>
    </dgm:pt>
    <dgm:pt modelId="{54805C72-8F7F-4CAA-AA58-C4033CBD9118}" type="parTrans" cxnId="{3DFE370E-8A03-4ABB-8EB4-94067ADCF260}">
      <dgm:prSet/>
      <dgm:spPr/>
      <dgm:t>
        <a:bodyPr/>
        <a:lstStyle/>
        <a:p>
          <a:endParaRPr lang="en-US"/>
        </a:p>
      </dgm:t>
    </dgm:pt>
    <dgm:pt modelId="{A0925064-1AB6-404A-BECA-3829C879881E}" type="sibTrans" cxnId="{3DFE370E-8A03-4ABB-8EB4-94067ADCF260}">
      <dgm:prSet/>
      <dgm:spPr/>
      <dgm:t>
        <a:bodyPr/>
        <a:lstStyle/>
        <a:p>
          <a:endParaRPr lang="en-US"/>
        </a:p>
      </dgm:t>
    </dgm:pt>
    <dgm:pt modelId="{9F85CA3C-8B1E-44B8-A59E-2A9682806853}">
      <dgm:prSet phldrT="[Text]"/>
      <dgm:spPr/>
      <dgm:t>
        <a:bodyPr/>
        <a:lstStyle/>
        <a:p>
          <a:r>
            <a:rPr lang="en-US" dirty="0" smtClean="0">
              <a:latin typeface="Segoe UI Light" panose="020B0502040204020203" pitchFamily="34" charset="0"/>
              <a:cs typeface="Segoe UI Light" panose="020B0502040204020203" pitchFamily="34" charset="0"/>
            </a:rPr>
            <a:t>and others…</a:t>
          </a:r>
        </a:p>
      </dgm:t>
    </dgm:pt>
    <dgm:pt modelId="{877D85AB-B47C-4A8A-B958-9DED8F5C01E0}" type="parTrans" cxnId="{0F16074B-B366-4029-934B-31B3D4ECFA31}">
      <dgm:prSet/>
      <dgm:spPr/>
      <dgm:t>
        <a:bodyPr/>
        <a:lstStyle/>
        <a:p>
          <a:endParaRPr lang="en-US"/>
        </a:p>
      </dgm:t>
    </dgm:pt>
    <dgm:pt modelId="{43D891D0-250C-4205-BB6A-2CBB566F7719}" type="sibTrans" cxnId="{0F16074B-B366-4029-934B-31B3D4ECFA31}">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E3362AAA-498A-42FA-82A7-757DB84748E3}" type="pres">
      <dgm:prSet presAssocID="{09F386EB-C454-4E92-A7A4-FF95775C2FC7}" presName="conn2-1" presStyleLbl="parChTrans1D2" presStyleIdx="0" presStyleCnt="7"/>
      <dgm:spPr/>
      <dgm:t>
        <a:bodyPr/>
        <a:lstStyle/>
        <a:p>
          <a:endParaRPr lang="en-US"/>
        </a:p>
      </dgm:t>
    </dgm:pt>
    <dgm:pt modelId="{400DDB8E-F8A6-4E8A-97E8-357DD86F9704}" type="pres">
      <dgm:prSet presAssocID="{09F386EB-C454-4E92-A7A4-FF95775C2FC7}" presName="connTx" presStyleLbl="parChTrans1D2" presStyleIdx="0" presStyleCnt="7"/>
      <dgm:spPr/>
      <dgm:t>
        <a:bodyPr/>
        <a:lstStyle/>
        <a:p>
          <a:endParaRPr lang="en-US"/>
        </a:p>
      </dgm:t>
    </dgm:pt>
    <dgm:pt modelId="{DC6E1297-9055-401C-8635-694E35BBF3F7}" type="pres">
      <dgm:prSet presAssocID="{9DA6BCFE-D6F4-42F1-86B5-9DF688E59482}" presName="root2" presStyleCnt="0"/>
      <dgm:spPr/>
    </dgm:pt>
    <dgm:pt modelId="{35B34161-EB22-4BEF-8383-D468395B700D}" type="pres">
      <dgm:prSet presAssocID="{9DA6BCFE-D6F4-42F1-86B5-9DF688E59482}" presName="LevelTwoTextNode" presStyleLbl="node2" presStyleIdx="0" presStyleCnt="7">
        <dgm:presLayoutVars>
          <dgm:chPref val="3"/>
        </dgm:presLayoutVars>
      </dgm:prSet>
      <dgm:spPr/>
      <dgm:t>
        <a:bodyPr/>
        <a:lstStyle/>
        <a:p>
          <a:endParaRPr lang="en-US"/>
        </a:p>
      </dgm:t>
    </dgm:pt>
    <dgm:pt modelId="{156155A1-1FE7-4B4A-83B6-3E386EDCB2E7}" type="pres">
      <dgm:prSet presAssocID="{9DA6BCFE-D6F4-42F1-86B5-9DF688E59482}" presName="level3hierChild" presStyleCnt="0"/>
      <dgm:spPr/>
    </dgm:pt>
    <dgm:pt modelId="{0C220F30-9CF8-4DB8-86E7-CDF471D20870}" type="pres">
      <dgm:prSet presAssocID="{D5AC4FD8-070C-4865-A66C-53A32AC68386}" presName="conn2-1" presStyleLbl="parChTrans1D2" presStyleIdx="1" presStyleCnt="7"/>
      <dgm:spPr/>
      <dgm:t>
        <a:bodyPr/>
        <a:lstStyle/>
        <a:p>
          <a:endParaRPr lang="en-US"/>
        </a:p>
      </dgm:t>
    </dgm:pt>
    <dgm:pt modelId="{B3F4A5DC-ADFF-4B68-A0FA-B92D72BCD3F7}" type="pres">
      <dgm:prSet presAssocID="{D5AC4FD8-070C-4865-A66C-53A32AC68386}" presName="connTx" presStyleLbl="parChTrans1D2" presStyleIdx="1" presStyleCnt="7"/>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1" presStyleCnt="7">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119C7C9D-0B32-4D07-81AE-0A70467D3A15}" type="pres">
      <dgm:prSet presAssocID="{104E2955-533F-4F65-A6EC-A5C09F9FECB9}" presName="conn2-1" presStyleLbl="parChTrans1D2" presStyleIdx="2" presStyleCnt="7"/>
      <dgm:spPr/>
      <dgm:t>
        <a:bodyPr/>
        <a:lstStyle/>
        <a:p>
          <a:endParaRPr lang="en-US"/>
        </a:p>
      </dgm:t>
    </dgm:pt>
    <dgm:pt modelId="{1B790049-F385-40D2-A29C-E98F2FBC1B92}" type="pres">
      <dgm:prSet presAssocID="{104E2955-533F-4F65-A6EC-A5C09F9FECB9}" presName="connTx" presStyleLbl="parChTrans1D2" presStyleIdx="2" presStyleCnt="7"/>
      <dgm:spPr/>
      <dgm:t>
        <a:bodyPr/>
        <a:lstStyle/>
        <a:p>
          <a:endParaRPr lang="en-US"/>
        </a:p>
      </dgm:t>
    </dgm:pt>
    <dgm:pt modelId="{7ED61A00-03B4-49A5-8916-E0054A7D0837}" type="pres">
      <dgm:prSet presAssocID="{723FA9A8-0259-439B-B329-BE5B3B896F73}" presName="root2" presStyleCnt="0"/>
      <dgm:spPr/>
    </dgm:pt>
    <dgm:pt modelId="{4481D148-58D8-467C-95FE-CFF1AE469194}" type="pres">
      <dgm:prSet presAssocID="{723FA9A8-0259-439B-B329-BE5B3B896F73}" presName="LevelTwoTextNode" presStyleLbl="node2" presStyleIdx="2" presStyleCnt="7">
        <dgm:presLayoutVars>
          <dgm:chPref val="3"/>
        </dgm:presLayoutVars>
      </dgm:prSet>
      <dgm:spPr/>
      <dgm:t>
        <a:bodyPr/>
        <a:lstStyle/>
        <a:p>
          <a:endParaRPr lang="en-US"/>
        </a:p>
      </dgm:t>
    </dgm:pt>
    <dgm:pt modelId="{80AB8F0A-A94B-4E9E-BA62-64ADDD636A8C}" type="pres">
      <dgm:prSet presAssocID="{723FA9A8-0259-439B-B329-BE5B3B896F73}" presName="level3hierChild" presStyleCnt="0"/>
      <dgm:spPr/>
    </dgm:pt>
    <dgm:pt modelId="{FD6F4480-1781-4FB3-9921-7A1B32EE8859}" type="pres">
      <dgm:prSet presAssocID="{E9949CA8-B64A-4E20-91C8-3ADD0DC2A1C9}" presName="conn2-1" presStyleLbl="parChTrans1D2" presStyleIdx="3" presStyleCnt="7"/>
      <dgm:spPr/>
      <dgm:t>
        <a:bodyPr/>
        <a:lstStyle/>
        <a:p>
          <a:endParaRPr lang="en-US"/>
        </a:p>
      </dgm:t>
    </dgm:pt>
    <dgm:pt modelId="{EA4F0542-8D93-43C3-B2C2-ADBD39BCB003}" type="pres">
      <dgm:prSet presAssocID="{E9949CA8-B64A-4E20-91C8-3ADD0DC2A1C9}" presName="connTx" presStyleLbl="parChTrans1D2" presStyleIdx="3" presStyleCnt="7"/>
      <dgm:spPr/>
      <dgm:t>
        <a:bodyPr/>
        <a:lstStyle/>
        <a:p>
          <a:endParaRPr lang="en-US"/>
        </a:p>
      </dgm:t>
    </dgm:pt>
    <dgm:pt modelId="{3AA7218F-0568-48C1-B3FE-70D813F513BE}" type="pres">
      <dgm:prSet presAssocID="{E7AD2F4D-4852-48A4-8B11-0C8B5AD0ECEE}" presName="root2" presStyleCnt="0"/>
      <dgm:spPr/>
    </dgm:pt>
    <dgm:pt modelId="{8D7E4202-D349-4069-AC74-24D0B316914D}" type="pres">
      <dgm:prSet presAssocID="{E7AD2F4D-4852-48A4-8B11-0C8B5AD0ECEE}" presName="LevelTwoTextNode" presStyleLbl="node2" presStyleIdx="3" presStyleCnt="7">
        <dgm:presLayoutVars>
          <dgm:chPref val="3"/>
        </dgm:presLayoutVars>
      </dgm:prSet>
      <dgm:spPr/>
      <dgm:t>
        <a:bodyPr/>
        <a:lstStyle/>
        <a:p>
          <a:endParaRPr lang="en-US"/>
        </a:p>
      </dgm:t>
    </dgm:pt>
    <dgm:pt modelId="{84A1B637-4B94-465C-A66B-1604053F7C66}" type="pres">
      <dgm:prSet presAssocID="{E7AD2F4D-4852-48A4-8B11-0C8B5AD0ECEE}" presName="level3hierChild" presStyleCnt="0"/>
      <dgm:spPr/>
    </dgm:pt>
    <dgm:pt modelId="{5F2A867F-B0DB-464C-87B2-D5E93EA25A37}" type="pres">
      <dgm:prSet presAssocID="{F6878C26-483E-4417-B45A-15EFF078DAD2}" presName="conn2-1" presStyleLbl="parChTrans1D2" presStyleIdx="4" presStyleCnt="7"/>
      <dgm:spPr/>
      <dgm:t>
        <a:bodyPr/>
        <a:lstStyle/>
        <a:p>
          <a:endParaRPr lang="en-US"/>
        </a:p>
      </dgm:t>
    </dgm:pt>
    <dgm:pt modelId="{05008295-58D9-4D68-8F60-F61B6F74F8C7}" type="pres">
      <dgm:prSet presAssocID="{F6878C26-483E-4417-B45A-15EFF078DAD2}" presName="connTx" presStyleLbl="parChTrans1D2" presStyleIdx="4" presStyleCnt="7"/>
      <dgm:spPr/>
      <dgm:t>
        <a:bodyPr/>
        <a:lstStyle/>
        <a:p>
          <a:endParaRPr lang="en-US"/>
        </a:p>
      </dgm:t>
    </dgm:pt>
    <dgm:pt modelId="{9347CDFB-9972-4A3E-BAC8-EFD1E5CE9F20}" type="pres">
      <dgm:prSet presAssocID="{1C03D53B-46C2-4CF7-B8A5-EABB5CAC4C9F}" presName="root2" presStyleCnt="0"/>
      <dgm:spPr/>
    </dgm:pt>
    <dgm:pt modelId="{CA0B9DAC-80DB-439C-9BF0-7A74490B860A}" type="pres">
      <dgm:prSet presAssocID="{1C03D53B-46C2-4CF7-B8A5-EABB5CAC4C9F}" presName="LevelTwoTextNode" presStyleLbl="node2" presStyleIdx="4" presStyleCnt="7">
        <dgm:presLayoutVars>
          <dgm:chPref val="3"/>
        </dgm:presLayoutVars>
      </dgm:prSet>
      <dgm:spPr/>
      <dgm:t>
        <a:bodyPr/>
        <a:lstStyle/>
        <a:p>
          <a:endParaRPr lang="en-US"/>
        </a:p>
      </dgm:t>
    </dgm:pt>
    <dgm:pt modelId="{A11D6639-8F9A-4CD2-89ED-7A8B13B68535}" type="pres">
      <dgm:prSet presAssocID="{1C03D53B-46C2-4CF7-B8A5-EABB5CAC4C9F}" presName="level3hierChild" presStyleCnt="0"/>
      <dgm:spPr/>
    </dgm:pt>
    <dgm:pt modelId="{F5898C31-D1A2-45B4-AD71-C22501D5F96A}" type="pres">
      <dgm:prSet presAssocID="{54805C72-8F7F-4CAA-AA58-C4033CBD9118}" presName="conn2-1" presStyleLbl="parChTrans1D2" presStyleIdx="5" presStyleCnt="7"/>
      <dgm:spPr/>
      <dgm:t>
        <a:bodyPr/>
        <a:lstStyle/>
        <a:p>
          <a:endParaRPr lang="en-US"/>
        </a:p>
      </dgm:t>
    </dgm:pt>
    <dgm:pt modelId="{146E5FD6-2806-43BF-97EC-19A86064E839}" type="pres">
      <dgm:prSet presAssocID="{54805C72-8F7F-4CAA-AA58-C4033CBD9118}" presName="connTx" presStyleLbl="parChTrans1D2" presStyleIdx="5" presStyleCnt="7"/>
      <dgm:spPr/>
      <dgm:t>
        <a:bodyPr/>
        <a:lstStyle/>
        <a:p>
          <a:endParaRPr lang="en-US"/>
        </a:p>
      </dgm:t>
    </dgm:pt>
    <dgm:pt modelId="{0C8C94D8-D330-47CA-A24C-C4F8C6B84302}" type="pres">
      <dgm:prSet presAssocID="{649004AF-F642-4F9D-A200-1DE599467DDF}" presName="root2" presStyleCnt="0"/>
      <dgm:spPr/>
    </dgm:pt>
    <dgm:pt modelId="{A71E8D9C-16D9-464B-8B80-E78BF279874E}" type="pres">
      <dgm:prSet presAssocID="{649004AF-F642-4F9D-A200-1DE599467DDF}" presName="LevelTwoTextNode" presStyleLbl="node2" presStyleIdx="5" presStyleCnt="7">
        <dgm:presLayoutVars>
          <dgm:chPref val="3"/>
        </dgm:presLayoutVars>
      </dgm:prSet>
      <dgm:spPr/>
      <dgm:t>
        <a:bodyPr/>
        <a:lstStyle/>
        <a:p>
          <a:endParaRPr lang="en-US"/>
        </a:p>
      </dgm:t>
    </dgm:pt>
    <dgm:pt modelId="{42387D1D-0967-4B57-B6EB-47082B05DBCC}" type="pres">
      <dgm:prSet presAssocID="{649004AF-F642-4F9D-A200-1DE599467DDF}" presName="level3hierChild" presStyleCnt="0"/>
      <dgm:spPr/>
    </dgm:pt>
    <dgm:pt modelId="{EF09A5F9-019B-498E-ABA4-57BBCA557142}" type="pres">
      <dgm:prSet presAssocID="{877D85AB-B47C-4A8A-B958-9DED8F5C01E0}" presName="conn2-1" presStyleLbl="parChTrans1D2" presStyleIdx="6" presStyleCnt="7"/>
      <dgm:spPr/>
      <dgm:t>
        <a:bodyPr/>
        <a:lstStyle/>
        <a:p>
          <a:endParaRPr lang="en-US"/>
        </a:p>
      </dgm:t>
    </dgm:pt>
    <dgm:pt modelId="{FF80FA9C-5B77-4DDF-942B-A9609610F6EF}" type="pres">
      <dgm:prSet presAssocID="{877D85AB-B47C-4A8A-B958-9DED8F5C01E0}" presName="connTx" presStyleLbl="parChTrans1D2" presStyleIdx="6" presStyleCnt="7"/>
      <dgm:spPr/>
      <dgm:t>
        <a:bodyPr/>
        <a:lstStyle/>
        <a:p>
          <a:endParaRPr lang="en-US"/>
        </a:p>
      </dgm:t>
    </dgm:pt>
    <dgm:pt modelId="{39BA01C5-60C8-4F1E-814C-E0A8F8CEE161}" type="pres">
      <dgm:prSet presAssocID="{9F85CA3C-8B1E-44B8-A59E-2A9682806853}" presName="root2" presStyleCnt="0"/>
      <dgm:spPr/>
    </dgm:pt>
    <dgm:pt modelId="{FA5112F6-95E1-494E-9A70-A146BE44220F}" type="pres">
      <dgm:prSet presAssocID="{9F85CA3C-8B1E-44B8-A59E-2A9682806853}" presName="LevelTwoTextNode" presStyleLbl="node2" presStyleIdx="6" presStyleCnt="7">
        <dgm:presLayoutVars>
          <dgm:chPref val="3"/>
        </dgm:presLayoutVars>
      </dgm:prSet>
      <dgm:spPr/>
      <dgm:t>
        <a:bodyPr/>
        <a:lstStyle/>
        <a:p>
          <a:endParaRPr lang="en-US"/>
        </a:p>
      </dgm:t>
    </dgm:pt>
    <dgm:pt modelId="{3650B20F-F4A8-4A00-AC0B-0F7AA252BC5B}" type="pres">
      <dgm:prSet presAssocID="{9F85CA3C-8B1E-44B8-A59E-2A9682806853}" presName="level3hierChild" presStyleCnt="0"/>
      <dgm:spPr/>
    </dgm:pt>
  </dgm:ptLst>
  <dgm:cxnLst>
    <dgm:cxn modelId="{AB337DC8-6C9E-472E-8E93-3B8D44D29852}" type="presOf" srcId="{D5AC4FD8-070C-4865-A66C-53A32AC68386}" destId="{B3F4A5DC-ADFF-4B68-A0FA-B92D72BCD3F7}" srcOrd="1" destOrd="0" presId="urn:microsoft.com/office/officeart/2008/layout/HorizontalMultiLevelHierarchy"/>
    <dgm:cxn modelId="{9E6AEE0E-0DA1-4815-8BA5-9F95829263C0}" type="presOf" srcId="{104E2955-533F-4F65-A6EC-A5C09F9FECB9}" destId="{119C7C9D-0B32-4D07-81AE-0A70467D3A15}" srcOrd="0" destOrd="0" presId="urn:microsoft.com/office/officeart/2008/layout/HorizontalMultiLevelHierarchy"/>
    <dgm:cxn modelId="{0D5E4F6E-0145-49F2-8A88-857954F38938}" type="presOf" srcId="{E7AD2F4D-4852-48A4-8B11-0C8B5AD0ECEE}" destId="{8D7E4202-D349-4069-AC74-24D0B316914D}" srcOrd="0" destOrd="0" presId="urn:microsoft.com/office/officeart/2008/layout/HorizontalMultiLevelHierarchy"/>
    <dgm:cxn modelId="{3FD8541A-7312-4371-9C31-A2381F3A4F80}" srcId="{ABA94078-415A-4746-B338-0DE50D167765}" destId="{9DA6BCFE-D6F4-42F1-86B5-9DF688E59482}" srcOrd="0" destOrd="0" parTransId="{09F386EB-C454-4E92-A7A4-FF95775C2FC7}" sibTransId="{622BBEA8-40AB-46F9-8390-D608F44177A5}"/>
    <dgm:cxn modelId="{BF8B83AD-8E7B-4079-98E2-CCE0365A4C2B}" type="presOf" srcId="{E9949CA8-B64A-4E20-91C8-3ADD0DC2A1C9}" destId="{FD6F4480-1781-4FB3-9921-7A1B32EE8859}" srcOrd="0" destOrd="0" presId="urn:microsoft.com/office/officeart/2008/layout/HorizontalMultiLevelHierarchy"/>
    <dgm:cxn modelId="{1C4D26F5-4272-465F-ABE3-0C68299E8B0E}" type="presOf" srcId="{877D85AB-B47C-4A8A-B958-9DED8F5C01E0}" destId="{EF09A5F9-019B-498E-ABA4-57BBCA557142}" srcOrd="0" destOrd="0" presId="urn:microsoft.com/office/officeart/2008/layout/HorizontalMultiLevelHierarchy"/>
    <dgm:cxn modelId="{8F5D71C3-D669-44F7-BDE7-6F1BBE9BA5D5}" type="presOf" srcId="{F6878C26-483E-4417-B45A-15EFF078DAD2}" destId="{5F2A867F-B0DB-464C-87B2-D5E93EA25A37}" srcOrd="0" destOrd="0" presId="urn:microsoft.com/office/officeart/2008/layout/HorizontalMultiLevelHierarchy"/>
    <dgm:cxn modelId="{DB73A961-E223-4A4D-B5D3-03543845027A}" srcId="{ABA94078-415A-4746-B338-0DE50D167765}" destId="{E7AD2F4D-4852-48A4-8B11-0C8B5AD0ECEE}" srcOrd="3" destOrd="0" parTransId="{E9949CA8-B64A-4E20-91C8-3ADD0DC2A1C9}" sibTransId="{32A18F40-8783-43D7-B4C1-00590BB46F41}"/>
    <dgm:cxn modelId="{6B5928EF-413F-4E8A-A1A8-E86518542005}" type="presOf" srcId="{9F85CA3C-8B1E-44B8-A59E-2A9682806853}" destId="{FA5112F6-95E1-494E-9A70-A146BE44220F}" srcOrd="0" destOrd="0" presId="urn:microsoft.com/office/officeart/2008/layout/HorizontalMultiLevelHierarchy"/>
    <dgm:cxn modelId="{3DFE370E-8A03-4ABB-8EB4-94067ADCF260}" srcId="{ABA94078-415A-4746-B338-0DE50D167765}" destId="{649004AF-F642-4F9D-A200-1DE599467DDF}" srcOrd="5" destOrd="0" parTransId="{54805C72-8F7F-4CAA-AA58-C4033CBD9118}" sibTransId="{A0925064-1AB6-404A-BECA-3829C879881E}"/>
    <dgm:cxn modelId="{F26DB6FA-908B-42DB-8F2E-BA11E6D1EBC9}" type="presOf" srcId="{09F386EB-C454-4E92-A7A4-FF95775C2FC7}" destId="{400DDB8E-F8A6-4E8A-97E8-357DD86F9704}"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F4E5B0A8-0CAD-47F8-B3DF-EF868DCE9637}" type="presOf" srcId="{54805C72-8F7F-4CAA-AA58-C4033CBD9118}" destId="{146E5FD6-2806-43BF-97EC-19A86064E839}" srcOrd="1" destOrd="0" presId="urn:microsoft.com/office/officeart/2008/layout/HorizontalMultiLevelHierarchy"/>
    <dgm:cxn modelId="{EA37B94C-4964-452D-A11A-034334B669D2}" type="presOf" srcId="{649004AF-F642-4F9D-A200-1DE599467DDF}" destId="{A71E8D9C-16D9-464B-8B80-E78BF279874E}" srcOrd="0" destOrd="0" presId="urn:microsoft.com/office/officeart/2008/layout/HorizontalMultiLevelHierarchy"/>
    <dgm:cxn modelId="{35C36E3D-4168-4C5F-AFFA-7C5C7777163E}" srcId="{ABA94078-415A-4746-B338-0DE50D167765}" destId="{4777E599-580D-4111-9967-E9007FBD732E}" srcOrd="1" destOrd="0" parTransId="{D5AC4FD8-070C-4865-A66C-53A32AC68386}" sibTransId="{2B1D1E92-CFBD-4587-B062-82927EF8FF3B}"/>
    <dgm:cxn modelId="{0F16074B-B366-4029-934B-31B3D4ECFA31}" srcId="{ABA94078-415A-4746-B338-0DE50D167765}" destId="{9F85CA3C-8B1E-44B8-A59E-2A9682806853}" srcOrd="6" destOrd="0" parTransId="{877D85AB-B47C-4A8A-B958-9DED8F5C01E0}" sibTransId="{43D891D0-250C-4205-BB6A-2CBB566F7719}"/>
    <dgm:cxn modelId="{E44BED7D-6740-4745-89CC-22974B712FB9}" srcId="{ABA94078-415A-4746-B338-0DE50D167765}" destId="{723FA9A8-0259-439B-B329-BE5B3B896F73}" srcOrd="2" destOrd="0" parTransId="{104E2955-533F-4F65-A6EC-A5C09F9FECB9}" sibTransId="{5D65ED31-CF69-48F3-9A8D-61ABFC6CDA4E}"/>
    <dgm:cxn modelId="{338FE06E-006A-4908-9E3B-4D3367BE48C2}" type="presOf" srcId="{D5AC4FD8-070C-4865-A66C-53A32AC68386}" destId="{0C220F30-9CF8-4DB8-86E7-CDF471D20870}" srcOrd="0" destOrd="0" presId="urn:microsoft.com/office/officeart/2008/layout/HorizontalMultiLevelHierarchy"/>
    <dgm:cxn modelId="{DDFBE838-53B1-4CB8-9DC0-654359C05CF1}" type="presOf" srcId="{9DA6BCFE-D6F4-42F1-86B5-9DF688E59482}" destId="{35B34161-EB22-4BEF-8383-D468395B700D}" srcOrd="0" destOrd="0" presId="urn:microsoft.com/office/officeart/2008/layout/HorizontalMultiLevelHierarchy"/>
    <dgm:cxn modelId="{BCBFA7C1-DE56-427E-BAAA-ED4E4A24DEF9}" type="presOf" srcId="{4777E599-580D-4111-9967-E9007FBD732E}" destId="{91AC151A-A48B-4C49-B50D-6CDF08005D53}" srcOrd="0" destOrd="0" presId="urn:microsoft.com/office/officeart/2008/layout/HorizontalMultiLevelHierarchy"/>
    <dgm:cxn modelId="{1896F3FC-3DCB-4758-8FFC-C29E6D7B0970}" type="presOf" srcId="{723FA9A8-0259-439B-B329-BE5B3B896F73}" destId="{4481D148-58D8-467C-95FE-CFF1AE469194}" srcOrd="0" destOrd="0" presId="urn:microsoft.com/office/officeart/2008/layout/HorizontalMultiLevelHierarchy"/>
    <dgm:cxn modelId="{CCEF1731-7DFF-406C-AAFB-A0B5A5F40064}" type="presOf" srcId="{1C03D53B-46C2-4CF7-B8A5-EABB5CAC4C9F}" destId="{CA0B9DAC-80DB-439C-9BF0-7A74490B860A}" srcOrd="0" destOrd="0" presId="urn:microsoft.com/office/officeart/2008/layout/HorizontalMultiLevelHierarchy"/>
    <dgm:cxn modelId="{CCFAB8D1-1631-4416-8499-538505C2D9CA}" type="presOf" srcId="{F6878C26-483E-4417-B45A-15EFF078DAD2}" destId="{05008295-58D9-4D68-8F60-F61B6F74F8C7}" srcOrd="1" destOrd="0" presId="urn:microsoft.com/office/officeart/2008/layout/HorizontalMultiLevelHierarchy"/>
    <dgm:cxn modelId="{B2210094-9D0B-48DE-A648-4EA194F4007C}" srcId="{ABA94078-415A-4746-B338-0DE50D167765}" destId="{1C03D53B-46C2-4CF7-B8A5-EABB5CAC4C9F}" srcOrd="4" destOrd="0" parTransId="{F6878C26-483E-4417-B45A-15EFF078DAD2}" sibTransId="{3A15235D-E308-4099-9F0A-9C3B44DDF635}"/>
    <dgm:cxn modelId="{A9034043-CDBD-42C0-9DEB-AD4DA3BF5E0E}" type="presOf" srcId="{E9949CA8-B64A-4E20-91C8-3ADD0DC2A1C9}" destId="{EA4F0542-8D93-43C3-B2C2-ADBD39BCB003}" srcOrd="1" destOrd="0" presId="urn:microsoft.com/office/officeart/2008/layout/HorizontalMultiLevelHierarchy"/>
    <dgm:cxn modelId="{51653825-3090-4831-8ED2-D08031660676}" type="presOf" srcId="{EDBCEC8A-07C4-4A69-9C95-ACF10DED2E8E}" destId="{63C62DD7-9330-4621-8BB0-F09194295312}" srcOrd="0" destOrd="0" presId="urn:microsoft.com/office/officeart/2008/layout/HorizontalMultiLevelHierarchy"/>
    <dgm:cxn modelId="{0D386679-7A59-4BAB-AD7E-BA0D38A583F2}" type="presOf" srcId="{877D85AB-B47C-4A8A-B958-9DED8F5C01E0}" destId="{FF80FA9C-5B77-4DDF-942B-A9609610F6EF}" srcOrd="1" destOrd="0" presId="urn:microsoft.com/office/officeart/2008/layout/HorizontalMultiLevelHierarchy"/>
    <dgm:cxn modelId="{1B1CD38D-C8CE-4C68-AC66-068DF4A30748}" type="presOf" srcId="{ABA94078-415A-4746-B338-0DE50D167765}" destId="{58CCF708-F1AC-4488-8F63-38C6CF29B93E}" srcOrd="0" destOrd="0" presId="urn:microsoft.com/office/officeart/2008/layout/HorizontalMultiLevelHierarchy"/>
    <dgm:cxn modelId="{D8F19D8E-F691-4228-84C7-71792248F3DE}" type="presOf" srcId="{104E2955-533F-4F65-A6EC-A5C09F9FECB9}" destId="{1B790049-F385-40D2-A29C-E98F2FBC1B92}" srcOrd="1" destOrd="0" presId="urn:microsoft.com/office/officeart/2008/layout/HorizontalMultiLevelHierarchy"/>
    <dgm:cxn modelId="{13E2D89E-9B1B-49F7-B318-DC36A90B3EFC}" type="presOf" srcId="{54805C72-8F7F-4CAA-AA58-C4033CBD9118}" destId="{F5898C31-D1A2-45B4-AD71-C22501D5F96A}" srcOrd="0" destOrd="0" presId="urn:microsoft.com/office/officeart/2008/layout/HorizontalMultiLevelHierarchy"/>
    <dgm:cxn modelId="{15FE27A4-33B0-46F9-87E0-F9DC7DBF3D93}" type="presOf" srcId="{09F386EB-C454-4E92-A7A4-FF95775C2FC7}" destId="{E3362AAA-498A-42FA-82A7-757DB84748E3}" srcOrd="0" destOrd="0" presId="urn:microsoft.com/office/officeart/2008/layout/HorizontalMultiLevelHierarchy"/>
    <dgm:cxn modelId="{B9C5B455-23C1-470C-94E9-196E423F311D}" type="presParOf" srcId="{63C62DD7-9330-4621-8BB0-F09194295312}" destId="{D283DCFB-8010-47B3-A09B-8CFCF3F60C79}" srcOrd="0" destOrd="0" presId="urn:microsoft.com/office/officeart/2008/layout/HorizontalMultiLevelHierarchy"/>
    <dgm:cxn modelId="{382C249C-E967-400C-9DB1-AEC4D2E3E0FE}" type="presParOf" srcId="{D283DCFB-8010-47B3-A09B-8CFCF3F60C79}" destId="{58CCF708-F1AC-4488-8F63-38C6CF29B93E}" srcOrd="0" destOrd="0" presId="urn:microsoft.com/office/officeart/2008/layout/HorizontalMultiLevelHierarchy"/>
    <dgm:cxn modelId="{98567219-B412-40D0-BA71-AD87C4198C69}" type="presParOf" srcId="{D283DCFB-8010-47B3-A09B-8CFCF3F60C79}" destId="{B2FE81D5-E6DA-419B-9147-3A4D44EE742E}" srcOrd="1" destOrd="0" presId="urn:microsoft.com/office/officeart/2008/layout/HorizontalMultiLevelHierarchy"/>
    <dgm:cxn modelId="{8597029B-2B83-47F8-B42A-F0639C3D5512}" type="presParOf" srcId="{B2FE81D5-E6DA-419B-9147-3A4D44EE742E}" destId="{E3362AAA-498A-42FA-82A7-757DB84748E3}" srcOrd="0" destOrd="0" presId="urn:microsoft.com/office/officeart/2008/layout/HorizontalMultiLevelHierarchy"/>
    <dgm:cxn modelId="{474D27D4-4285-4E98-B079-A8597BF2ACC9}" type="presParOf" srcId="{E3362AAA-498A-42FA-82A7-757DB84748E3}" destId="{400DDB8E-F8A6-4E8A-97E8-357DD86F9704}" srcOrd="0" destOrd="0" presId="urn:microsoft.com/office/officeart/2008/layout/HorizontalMultiLevelHierarchy"/>
    <dgm:cxn modelId="{828BCBC5-C939-4298-8369-3B1AFCBDAAA7}" type="presParOf" srcId="{B2FE81D5-E6DA-419B-9147-3A4D44EE742E}" destId="{DC6E1297-9055-401C-8635-694E35BBF3F7}" srcOrd="1" destOrd="0" presId="urn:microsoft.com/office/officeart/2008/layout/HorizontalMultiLevelHierarchy"/>
    <dgm:cxn modelId="{A7711B66-216E-4466-A47D-5B73A0A147DF}" type="presParOf" srcId="{DC6E1297-9055-401C-8635-694E35BBF3F7}" destId="{35B34161-EB22-4BEF-8383-D468395B700D}" srcOrd="0" destOrd="0" presId="urn:microsoft.com/office/officeart/2008/layout/HorizontalMultiLevelHierarchy"/>
    <dgm:cxn modelId="{05E6C7A4-85F7-4EC1-B658-3D449798C53B}" type="presParOf" srcId="{DC6E1297-9055-401C-8635-694E35BBF3F7}" destId="{156155A1-1FE7-4B4A-83B6-3E386EDCB2E7}" srcOrd="1" destOrd="0" presId="urn:microsoft.com/office/officeart/2008/layout/HorizontalMultiLevelHierarchy"/>
    <dgm:cxn modelId="{630E0D4D-E4EA-4225-B72A-0B0F2F917D2B}" type="presParOf" srcId="{B2FE81D5-E6DA-419B-9147-3A4D44EE742E}" destId="{0C220F30-9CF8-4DB8-86E7-CDF471D20870}" srcOrd="2" destOrd="0" presId="urn:microsoft.com/office/officeart/2008/layout/HorizontalMultiLevelHierarchy"/>
    <dgm:cxn modelId="{0A3020C8-34E4-41EF-BEB3-476CB2A1A5D7}" type="presParOf" srcId="{0C220F30-9CF8-4DB8-86E7-CDF471D20870}" destId="{B3F4A5DC-ADFF-4B68-A0FA-B92D72BCD3F7}" srcOrd="0" destOrd="0" presId="urn:microsoft.com/office/officeart/2008/layout/HorizontalMultiLevelHierarchy"/>
    <dgm:cxn modelId="{C13CD4CD-1678-414B-B7F9-D47667967CC1}" type="presParOf" srcId="{B2FE81D5-E6DA-419B-9147-3A4D44EE742E}" destId="{CDB19A18-4A52-439F-80D8-7B0E006C1B26}" srcOrd="3" destOrd="0" presId="urn:microsoft.com/office/officeart/2008/layout/HorizontalMultiLevelHierarchy"/>
    <dgm:cxn modelId="{824C091A-C06B-4B19-A101-99866B5DB4D9}" type="presParOf" srcId="{CDB19A18-4A52-439F-80D8-7B0E006C1B26}" destId="{91AC151A-A48B-4C49-B50D-6CDF08005D53}" srcOrd="0" destOrd="0" presId="urn:microsoft.com/office/officeart/2008/layout/HorizontalMultiLevelHierarchy"/>
    <dgm:cxn modelId="{EB1146A3-C924-4FE9-80CD-D35CC33D88BB}" type="presParOf" srcId="{CDB19A18-4A52-439F-80D8-7B0E006C1B26}" destId="{2BDA39B9-AA6E-4BF0-A1B3-65A80998F018}" srcOrd="1" destOrd="0" presId="urn:microsoft.com/office/officeart/2008/layout/HorizontalMultiLevelHierarchy"/>
    <dgm:cxn modelId="{070FC1BC-CFC6-46C3-8A37-0FA6B93AEB30}" type="presParOf" srcId="{B2FE81D5-E6DA-419B-9147-3A4D44EE742E}" destId="{119C7C9D-0B32-4D07-81AE-0A70467D3A15}" srcOrd="4" destOrd="0" presId="urn:microsoft.com/office/officeart/2008/layout/HorizontalMultiLevelHierarchy"/>
    <dgm:cxn modelId="{D36277AB-2495-46E4-8028-B1B056F04D91}" type="presParOf" srcId="{119C7C9D-0B32-4D07-81AE-0A70467D3A15}" destId="{1B790049-F385-40D2-A29C-E98F2FBC1B92}" srcOrd="0" destOrd="0" presId="urn:microsoft.com/office/officeart/2008/layout/HorizontalMultiLevelHierarchy"/>
    <dgm:cxn modelId="{10BFC606-5D60-4FCF-8AB6-C6EE147D1163}" type="presParOf" srcId="{B2FE81D5-E6DA-419B-9147-3A4D44EE742E}" destId="{7ED61A00-03B4-49A5-8916-E0054A7D0837}" srcOrd="5" destOrd="0" presId="urn:microsoft.com/office/officeart/2008/layout/HorizontalMultiLevelHierarchy"/>
    <dgm:cxn modelId="{BAC8D0D6-38AE-4EC8-86A9-82E11C9134E8}" type="presParOf" srcId="{7ED61A00-03B4-49A5-8916-E0054A7D0837}" destId="{4481D148-58D8-467C-95FE-CFF1AE469194}" srcOrd="0" destOrd="0" presId="urn:microsoft.com/office/officeart/2008/layout/HorizontalMultiLevelHierarchy"/>
    <dgm:cxn modelId="{9920A28A-A93E-49F3-B6CB-972C813FCD7B}" type="presParOf" srcId="{7ED61A00-03B4-49A5-8916-E0054A7D0837}" destId="{80AB8F0A-A94B-4E9E-BA62-64ADDD636A8C}" srcOrd="1" destOrd="0" presId="urn:microsoft.com/office/officeart/2008/layout/HorizontalMultiLevelHierarchy"/>
    <dgm:cxn modelId="{EB305966-490E-488B-AC8A-3A02937072C5}" type="presParOf" srcId="{B2FE81D5-E6DA-419B-9147-3A4D44EE742E}" destId="{FD6F4480-1781-4FB3-9921-7A1B32EE8859}" srcOrd="6" destOrd="0" presId="urn:microsoft.com/office/officeart/2008/layout/HorizontalMultiLevelHierarchy"/>
    <dgm:cxn modelId="{93A3076F-EB4A-48CC-A2C3-C946C8A73683}" type="presParOf" srcId="{FD6F4480-1781-4FB3-9921-7A1B32EE8859}" destId="{EA4F0542-8D93-43C3-B2C2-ADBD39BCB003}" srcOrd="0" destOrd="0" presId="urn:microsoft.com/office/officeart/2008/layout/HorizontalMultiLevelHierarchy"/>
    <dgm:cxn modelId="{44F76D3E-BF52-4D3E-9ECF-EB008CAE0E2C}" type="presParOf" srcId="{B2FE81D5-E6DA-419B-9147-3A4D44EE742E}" destId="{3AA7218F-0568-48C1-B3FE-70D813F513BE}" srcOrd="7" destOrd="0" presId="urn:microsoft.com/office/officeart/2008/layout/HorizontalMultiLevelHierarchy"/>
    <dgm:cxn modelId="{FAE3BEC8-4272-4869-9E1A-B52FD6B7294D}" type="presParOf" srcId="{3AA7218F-0568-48C1-B3FE-70D813F513BE}" destId="{8D7E4202-D349-4069-AC74-24D0B316914D}" srcOrd="0" destOrd="0" presId="urn:microsoft.com/office/officeart/2008/layout/HorizontalMultiLevelHierarchy"/>
    <dgm:cxn modelId="{C8770587-4343-44E4-8BC7-998737B2441D}" type="presParOf" srcId="{3AA7218F-0568-48C1-B3FE-70D813F513BE}" destId="{84A1B637-4B94-465C-A66B-1604053F7C66}" srcOrd="1" destOrd="0" presId="urn:microsoft.com/office/officeart/2008/layout/HorizontalMultiLevelHierarchy"/>
    <dgm:cxn modelId="{62762B12-0731-4C31-A15C-AD9160542304}" type="presParOf" srcId="{B2FE81D5-E6DA-419B-9147-3A4D44EE742E}" destId="{5F2A867F-B0DB-464C-87B2-D5E93EA25A37}" srcOrd="8" destOrd="0" presId="urn:microsoft.com/office/officeart/2008/layout/HorizontalMultiLevelHierarchy"/>
    <dgm:cxn modelId="{78D5C13E-73B7-48F0-A480-3D85C7D516B7}" type="presParOf" srcId="{5F2A867F-B0DB-464C-87B2-D5E93EA25A37}" destId="{05008295-58D9-4D68-8F60-F61B6F74F8C7}" srcOrd="0" destOrd="0" presId="urn:microsoft.com/office/officeart/2008/layout/HorizontalMultiLevelHierarchy"/>
    <dgm:cxn modelId="{08AC1922-0B9B-4268-B746-1B7029E130E8}" type="presParOf" srcId="{B2FE81D5-E6DA-419B-9147-3A4D44EE742E}" destId="{9347CDFB-9972-4A3E-BAC8-EFD1E5CE9F20}" srcOrd="9" destOrd="0" presId="urn:microsoft.com/office/officeart/2008/layout/HorizontalMultiLevelHierarchy"/>
    <dgm:cxn modelId="{7FC9F3EB-6269-4CD6-ABE0-6D962DA10E22}" type="presParOf" srcId="{9347CDFB-9972-4A3E-BAC8-EFD1E5CE9F20}" destId="{CA0B9DAC-80DB-439C-9BF0-7A74490B860A}" srcOrd="0" destOrd="0" presId="urn:microsoft.com/office/officeart/2008/layout/HorizontalMultiLevelHierarchy"/>
    <dgm:cxn modelId="{B8E55831-6E17-4041-89DF-B81EB8DF5401}" type="presParOf" srcId="{9347CDFB-9972-4A3E-BAC8-EFD1E5CE9F20}" destId="{A11D6639-8F9A-4CD2-89ED-7A8B13B68535}" srcOrd="1" destOrd="0" presId="urn:microsoft.com/office/officeart/2008/layout/HorizontalMultiLevelHierarchy"/>
    <dgm:cxn modelId="{7869D707-9420-43E7-8570-88AB4A890BF4}" type="presParOf" srcId="{B2FE81D5-E6DA-419B-9147-3A4D44EE742E}" destId="{F5898C31-D1A2-45B4-AD71-C22501D5F96A}" srcOrd="10" destOrd="0" presId="urn:microsoft.com/office/officeart/2008/layout/HorizontalMultiLevelHierarchy"/>
    <dgm:cxn modelId="{F4BE7AF0-60CC-4148-A9D8-EA7D0976F5C1}" type="presParOf" srcId="{F5898C31-D1A2-45B4-AD71-C22501D5F96A}" destId="{146E5FD6-2806-43BF-97EC-19A86064E839}" srcOrd="0" destOrd="0" presId="urn:microsoft.com/office/officeart/2008/layout/HorizontalMultiLevelHierarchy"/>
    <dgm:cxn modelId="{6F74A66D-B846-4269-9145-07F2F3C235D3}" type="presParOf" srcId="{B2FE81D5-E6DA-419B-9147-3A4D44EE742E}" destId="{0C8C94D8-D330-47CA-A24C-C4F8C6B84302}" srcOrd="11" destOrd="0" presId="urn:microsoft.com/office/officeart/2008/layout/HorizontalMultiLevelHierarchy"/>
    <dgm:cxn modelId="{B7693562-B93F-4CA6-88D6-F2882CE3DE02}" type="presParOf" srcId="{0C8C94D8-D330-47CA-A24C-C4F8C6B84302}" destId="{A71E8D9C-16D9-464B-8B80-E78BF279874E}" srcOrd="0" destOrd="0" presId="urn:microsoft.com/office/officeart/2008/layout/HorizontalMultiLevelHierarchy"/>
    <dgm:cxn modelId="{792EC041-93B6-45A4-9980-3A6EF0EF289F}" type="presParOf" srcId="{0C8C94D8-D330-47CA-A24C-C4F8C6B84302}" destId="{42387D1D-0967-4B57-B6EB-47082B05DBCC}" srcOrd="1" destOrd="0" presId="urn:microsoft.com/office/officeart/2008/layout/HorizontalMultiLevelHierarchy"/>
    <dgm:cxn modelId="{B24E9A58-DB36-4AAC-86AC-36E0C10A9A4F}" type="presParOf" srcId="{B2FE81D5-E6DA-419B-9147-3A4D44EE742E}" destId="{EF09A5F9-019B-498E-ABA4-57BBCA557142}" srcOrd="12" destOrd="0" presId="urn:microsoft.com/office/officeart/2008/layout/HorizontalMultiLevelHierarchy"/>
    <dgm:cxn modelId="{EDB91B26-7B89-4BDE-90AD-F861C48217CD}" type="presParOf" srcId="{EF09A5F9-019B-498E-ABA4-57BBCA557142}" destId="{FF80FA9C-5B77-4DDF-942B-A9609610F6EF}" srcOrd="0" destOrd="0" presId="urn:microsoft.com/office/officeart/2008/layout/HorizontalMultiLevelHierarchy"/>
    <dgm:cxn modelId="{4C6CD75C-0C45-4759-B115-416C56A5A06A}" type="presParOf" srcId="{B2FE81D5-E6DA-419B-9147-3A4D44EE742E}" destId="{39BA01C5-60C8-4F1E-814C-E0A8F8CEE161}" srcOrd="13" destOrd="0" presId="urn:microsoft.com/office/officeart/2008/layout/HorizontalMultiLevelHierarchy"/>
    <dgm:cxn modelId="{11D02A2F-C87B-4184-8EF6-A6EB371002EC}" type="presParOf" srcId="{39BA01C5-60C8-4F1E-814C-E0A8F8CEE161}" destId="{FA5112F6-95E1-494E-9A70-A146BE44220F}" srcOrd="0" destOrd="0" presId="urn:microsoft.com/office/officeart/2008/layout/HorizontalMultiLevelHierarchy"/>
    <dgm:cxn modelId="{6AA5F589-1001-4E6F-AFA3-E1F6354446D8}" type="presParOf" srcId="{39BA01C5-60C8-4F1E-814C-E0A8F8CEE161}" destId="{3650B20F-F4A8-4A00-AC0B-0F7AA252BC5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059368-C166-4E6E-B46F-ED1E56DCDBE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0C1D401-F549-4998-9AC7-34E2E183B0F1}">
      <dgm:prSet phldrT="[Text]" custT="1"/>
      <dgm:spPr>
        <a:solidFill>
          <a:srgbClr val="005695"/>
        </a:solidFill>
      </dgm:spPr>
      <dgm:t>
        <a:bodyPr/>
        <a:lstStyle/>
        <a:p>
          <a:r>
            <a:rPr lang="en-US" sz="1600" dirty="0" smtClean="0"/>
            <a:t>Customer Strategy</a:t>
          </a:r>
          <a:endParaRPr lang="en-US" sz="1600" dirty="0"/>
        </a:p>
      </dgm:t>
    </dgm:pt>
    <dgm:pt modelId="{830C730A-6B27-4CE9-9397-D16CC16549DB}" type="parTrans" cxnId="{013A52E0-D164-44F7-9485-769C0EF9A70F}">
      <dgm:prSet/>
      <dgm:spPr/>
      <dgm:t>
        <a:bodyPr/>
        <a:lstStyle/>
        <a:p>
          <a:endParaRPr lang="en-US" sz="1600"/>
        </a:p>
      </dgm:t>
    </dgm:pt>
    <dgm:pt modelId="{BAF5494C-6E87-4B3F-8CA1-26A7B5CF277B}" type="sibTrans" cxnId="{013A52E0-D164-44F7-9485-769C0EF9A70F}">
      <dgm:prSet/>
      <dgm:spPr/>
      <dgm:t>
        <a:bodyPr/>
        <a:lstStyle/>
        <a:p>
          <a:endParaRPr lang="en-US" sz="1600"/>
        </a:p>
      </dgm:t>
    </dgm:pt>
    <dgm:pt modelId="{91946B35-FB61-4435-B472-27D53F507FC8}">
      <dgm:prSet phldrT="[Text]" custT="1"/>
      <dgm:spPr>
        <a:solidFill>
          <a:srgbClr val="005695"/>
        </a:solidFill>
      </dgm:spPr>
      <dgm:t>
        <a:bodyPr/>
        <a:lstStyle/>
        <a:p>
          <a:r>
            <a:rPr lang="en-US" sz="1600" dirty="0" smtClean="0"/>
            <a:t>IT utilizing SharePoint and/or O365 deployment (hybrid) needing Enterprise search</a:t>
          </a:r>
          <a:endParaRPr lang="en-US" sz="1600" dirty="0"/>
        </a:p>
      </dgm:t>
    </dgm:pt>
    <dgm:pt modelId="{ED21EC8E-332B-48CC-AF85-048623709385}" type="parTrans" cxnId="{60212BDA-C750-4F5C-B910-610C0F401877}">
      <dgm:prSet custT="1"/>
      <dgm:spPr/>
      <dgm:t>
        <a:bodyPr/>
        <a:lstStyle/>
        <a:p>
          <a:endParaRPr lang="en-US" sz="1600"/>
        </a:p>
      </dgm:t>
    </dgm:pt>
    <dgm:pt modelId="{518756EB-1133-4361-A1C0-6E33D981502D}" type="sibTrans" cxnId="{60212BDA-C750-4F5C-B910-610C0F401877}">
      <dgm:prSet/>
      <dgm:spPr/>
      <dgm:t>
        <a:bodyPr/>
        <a:lstStyle/>
        <a:p>
          <a:endParaRPr lang="en-US" sz="1600"/>
        </a:p>
      </dgm:t>
    </dgm:pt>
    <dgm:pt modelId="{4DAA81FC-D276-4622-B64E-8C5ED711DC81}">
      <dgm:prSet phldrT="[Text]" custT="1"/>
      <dgm:spPr>
        <a:solidFill>
          <a:srgbClr val="005695"/>
        </a:solidFill>
      </dgm:spPr>
      <dgm:t>
        <a:bodyPr/>
        <a:lstStyle/>
        <a:p>
          <a:r>
            <a:rPr lang="en-US" sz="1600" dirty="0" smtClean="0"/>
            <a:t>Unified search across Intranet/Extranet/LOB, 3</a:t>
          </a:r>
          <a:r>
            <a:rPr lang="en-US" sz="1600" baseline="30000" dirty="0" smtClean="0"/>
            <a:t>rd</a:t>
          </a:r>
          <a:r>
            <a:rPr lang="en-US" sz="1600" dirty="0" smtClean="0"/>
            <a:t> party CMS, </a:t>
          </a:r>
          <a:r>
            <a:rPr lang="en-US" sz="1600" dirty="0" err="1" smtClean="0"/>
            <a:t>Fileshares</a:t>
          </a:r>
          <a:r>
            <a:rPr lang="en-US" sz="1600" dirty="0" smtClean="0"/>
            <a:t>, etc..</a:t>
          </a:r>
          <a:endParaRPr lang="en-US" sz="1600" dirty="0"/>
        </a:p>
      </dgm:t>
    </dgm:pt>
    <dgm:pt modelId="{94F64C5F-1166-488E-805D-16466C8CDBC9}" type="parTrans" cxnId="{B5EAEBF9-15D7-458C-B4D7-0934FFCDEC72}">
      <dgm:prSet custT="1"/>
      <dgm:spPr/>
      <dgm:t>
        <a:bodyPr/>
        <a:lstStyle/>
        <a:p>
          <a:endParaRPr lang="en-US" sz="1600"/>
        </a:p>
      </dgm:t>
    </dgm:pt>
    <dgm:pt modelId="{D67A08EE-8B73-4942-B6CD-96BA0232649E}" type="sibTrans" cxnId="{B5EAEBF9-15D7-458C-B4D7-0934FFCDEC72}">
      <dgm:prSet/>
      <dgm:spPr/>
      <dgm:t>
        <a:bodyPr/>
        <a:lstStyle/>
        <a:p>
          <a:endParaRPr lang="en-US" sz="1600"/>
        </a:p>
      </dgm:t>
    </dgm:pt>
    <dgm:pt modelId="{2778A411-F16E-4419-A994-B2A6E5EF309E}">
      <dgm:prSet phldrT="[Text]" custT="1"/>
      <dgm:spPr>
        <a:solidFill>
          <a:srgbClr val="00B0F0"/>
        </a:solidFill>
      </dgm:spPr>
      <dgm:t>
        <a:bodyPr/>
        <a:lstStyle/>
        <a:p>
          <a:r>
            <a:rPr lang="en-US" sz="1600" dirty="0" smtClean="0"/>
            <a:t>SharePoint Search</a:t>
          </a:r>
          <a:endParaRPr lang="en-US" sz="1600" dirty="0"/>
        </a:p>
      </dgm:t>
    </dgm:pt>
    <dgm:pt modelId="{AD5E754F-55AD-4C03-869C-EA85A8C15E69}" type="parTrans" cxnId="{7F222293-BFB7-4105-AB19-5889AE627874}">
      <dgm:prSet custT="1"/>
      <dgm:spPr/>
      <dgm:t>
        <a:bodyPr/>
        <a:lstStyle/>
        <a:p>
          <a:endParaRPr lang="en-US" sz="1600"/>
        </a:p>
      </dgm:t>
    </dgm:pt>
    <dgm:pt modelId="{8521F2F8-28E7-4092-A64A-E92DB4D5DB4A}" type="sibTrans" cxnId="{7F222293-BFB7-4105-AB19-5889AE627874}">
      <dgm:prSet/>
      <dgm:spPr/>
      <dgm:t>
        <a:bodyPr/>
        <a:lstStyle/>
        <a:p>
          <a:endParaRPr lang="en-US" sz="1600"/>
        </a:p>
      </dgm:t>
    </dgm:pt>
    <dgm:pt modelId="{B9182AF4-D7C8-41DA-814C-A98616906292}">
      <dgm:prSet phldrT="[Text]" custT="1"/>
      <dgm:spPr>
        <a:solidFill>
          <a:srgbClr val="005695"/>
        </a:solidFill>
      </dgm:spPr>
      <dgm:t>
        <a:bodyPr/>
        <a:lstStyle/>
        <a:p>
          <a:r>
            <a:rPr lang="en-US" sz="1600" dirty="0" smtClean="0"/>
            <a:t>Needs search-as-a-service for building apps and services</a:t>
          </a:r>
          <a:endParaRPr lang="en-US" sz="1600" dirty="0"/>
        </a:p>
      </dgm:t>
    </dgm:pt>
    <dgm:pt modelId="{617A308B-6139-4337-B915-AFB7BB78EA23}" type="parTrans" cxnId="{00986061-7A6F-4E00-B5D8-97625F061DA2}">
      <dgm:prSet custT="1"/>
      <dgm:spPr/>
      <dgm:t>
        <a:bodyPr/>
        <a:lstStyle/>
        <a:p>
          <a:endParaRPr lang="en-US" sz="1600"/>
        </a:p>
      </dgm:t>
    </dgm:pt>
    <dgm:pt modelId="{7E62A0CD-1F48-4377-BB03-1AE5FD4DD2D3}" type="sibTrans" cxnId="{00986061-7A6F-4E00-B5D8-97625F061DA2}">
      <dgm:prSet/>
      <dgm:spPr/>
      <dgm:t>
        <a:bodyPr/>
        <a:lstStyle/>
        <a:p>
          <a:endParaRPr lang="en-US" sz="1600"/>
        </a:p>
      </dgm:t>
    </dgm:pt>
    <dgm:pt modelId="{F5E48451-1291-439A-AACE-51B417FC0454}">
      <dgm:prSet phldrT="[Text]" custT="1"/>
      <dgm:spPr>
        <a:solidFill>
          <a:srgbClr val="FF8C00"/>
        </a:solidFill>
      </dgm:spPr>
      <dgm:t>
        <a:bodyPr/>
        <a:lstStyle/>
        <a:p>
          <a:r>
            <a:rPr lang="en-US" sz="1600" dirty="0" smtClean="0"/>
            <a:t>Azure Search</a:t>
          </a:r>
          <a:endParaRPr lang="en-US" sz="1600" dirty="0"/>
        </a:p>
      </dgm:t>
    </dgm:pt>
    <dgm:pt modelId="{39889D0E-2CB0-4366-8B1A-C78799290D75}" type="parTrans" cxnId="{8D583E7D-9B8A-40C4-A7D9-998AD9B13935}">
      <dgm:prSet custT="1"/>
      <dgm:spPr/>
      <dgm:t>
        <a:bodyPr/>
        <a:lstStyle/>
        <a:p>
          <a:endParaRPr lang="en-US" sz="1600"/>
        </a:p>
      </dgm:t>
    </dgm:pt>
    <dgm:pt modelId="{2C883A82-9773-4684-8282-C174419F800F}" type="sibTrans" cxnId="{8D583E7D-9B8A-40C4-A7D9-998AD9B13935}">
      <dgm:prSet/>
      <dgm:spPr/>
      <dgm:t>
        <a:bodyPr/>
        <a:lstStyle/>
        <a:p>
          <a:endParaRPr lang="en-US" sz="1600"/>
        </a:p>
      </dgm:t>
    </dgm:pt>
    <dgm:pt modelId="{D71E69B1-1192-4739-8BF3-8DFDD02D960E}">
      <dgm:prSet phldrT="[Text]" custT="1"/>
      <dgm:spPr>
        <a:solidFill>
          <a:srgbClr val="00B0F0"/>
        </a:solidFill>
      </dgm:spPr>
      <dgm:t>
        <a:bodyPr/>
        <a:lstStyle/>
        <a:p>
          <a:r>
            <a:rPr lang="en-US" sz="1600" dirty="0" smtClean="0"/>
            <a:t>SharePoint Search</a:t>
          </a:r>
          <a:endParaRPr lang="en-US" sz="1600" dirty="0"/>
        </a:p>
      </dgm:t>
    </dgm:pt>
    <dgm:pt modelId="{EACEF602-7402-4D3D-A67D-4151F913BC46}" type="parTrans" cxnId="{D7DF0F77-61E8-4B23-9DCA-A331B8750985}">
      <dgm:prSet custT="1"/>
      <dgm:spPr/>
      <dgm:t>
        <a:bodyPr/>
        <a:lstStyle/>
        <a:p>
          <a:endParaRPr lang="en-US" sz="1600"/>
        </a:p>
      </dgm:t>
    </dgm:pt>
    <dgm:pt modelId="{39EACB32-E36A-492A-A967-A67E55BF91C0}" type="sibTrans" cxnId="{D7DF0F77-61E8-4B23-9DCA-A331B8750985}">
      <dgm:prSet/>
      <dgm:spPr/>
      <dgm:t>
        <a:bodyPr/>
        <a:lstStyle/>
        <a:p>
          <a:endParaRPr lang="en-US" sz="1600"/>
        </a:p>
      </dgm:t>
    </dgm:pt>
    <dgm:pt modelId="{0990CC55-0E43-4EA6-9548-A3C0D72A609B}">
      <dgm:prSet phldrT="[Text]" custT="1"/>
      <dgm:spPr>
        <a:solidFill>
          <a:srgbClr val="005695"/>
        </a:solidFill>
      </dgm:spPr>
      <dgm:t>
        <a:bodyPr/>
        <a:lstStyle/>
        <a:p>
          <a:r>
            <a:rPr lang="en-US" sz="1600" dirty="0" smtClean="0"/>
            <a:t>Moving on-premises search </a:t>
          </a:r>
          <a:br>
            <a:rPr lang="en-US" sz="1600" dirty="0" smtClean="0"/>
          </a:br>
          <a:r>
            <a:rPr lang="en-US" sz="1600" dirty="0" smtClean="0"/>
            <a:t>(most commonly </a:t>
          </a:r>
          <a:r>
            <a:rPr lang="en-US" sz="1600" dirty="0" err="1" smtClean="0"/>
            <a:t>Lucene</a:t>
          </a:r>
          <a:r>
            <a:rPr lang="en-US" sz="1600" dirty="0" smtClean="0"/>
            <a:t>) to the cloud</a:t>
          </a:r>
          <a:endParaRPr lang="en-US" sz="1600" dirty="0"/>
        </a:p>
      </dgm:t>
    </dgm:pt>
    <dgm:pt modelId="{9202DE73-FF0D-4306-A291-92583E40F1AD}" type="parTrans" cxnId="{325D44F8-C877-41D6-8A8B-66D552115530}">
      <dgm:prSet custT="1"/>
      <dgm:spPr/>
      <dgm:t>
        <a:bodyPr/>
        <a:lstStyle/>
        <a:p>
          <a:endParaRPr lang="en-US" sz="1600"/>
        </a:p>
      </dgm:t>
    </dgm:pt>
    <dgm:pt modelId="{011D7C5B-001A-4093-B2E6-8D506E13C6A5}" type="sibTrans" cxnId="{325D44F8-C877-41D6-8A8B-66D552115530}">
      <dgm:prSet/>
      <dgm:spPr/>
      <dgm:t>
        <a:bodyPr/>
        <a:lstStyle/>
        <a:p>
          <a:endParaRPr lang="en-US" sz="1600"/>
        </a:p>
      </dgm:t>
    </dgm:pt>
    <dgm:pt modelId="{23F1DDD4-18C9-4077-AF79-937C61E41401}">
      <dgm:prSet phldrT="[Text]" custT="1"/>
      <dgm:spPr>
        <a:solidFill>
          <a:srgbClr val="FF8C00"/>
        </a:solidFill>
      </dgm:spPr>
      <dgm:t>
        <a:bodyPr/>
        <a:lstStyle/>
        <a:p>
          <a:r>
            <a:rPr lang="en-US" sz="1600" dirty="0" smtClean="0"/>
            <a:t>Azure Search</a:t>
          </a:r>
          <a:endParaRPr lang="en-US" sz="1600" dirty="0"/>
        </a:p>
      </dgm:t>
    </dgm:pt>
    <dgm:pt modelId="{52453259-6B50-4A0E-B181-11975565F52E}" type="parTrans" cxnId="{DB116671-A2C8-4E9F-B8EF-AF2A2878D57C}">
      <dgm:prSet custT="1"/>
      <dgm:spPr/>
      <dgm:t>
        <a:bodyPr/>
        <a:lstStyle/>
        <a:p>
          <a:endParaRPr lang="en-US" sz="1600"/>
        </a:p>
      </dgm:t>
    </dgm:pt>
    <dgm:pt modelId="{E0337F58-B783-49C8-97A0-4D37BF3299C0}" type="sibTrans" cxnId="{DB116671-A2C8-4E9F-B8EF-AF2A2878D57C}">
      <dgm:prSet/>
      <dgm:spPr/>
      <dgm:t>
        <a:bodyPr/>
        <a:lstStyle/>
        <a:p>
          <a:endParaRPr lang="en-US" sz="1600"/>
        </a:p>
      </dgm:t>
    </dgm:pt>
    <dgm:pt modelId="{BB86DFC3-323C-42C4-8B60-9EED4A4CB6D0}">
      <dgm:prSet phldrT="[Text]" custT="1"/>
      <dgm:spPr>
        <a:solidFill>
          <a:srgbClr val="005695"/>
        </a:solidFill>
      </dgm:spPr>
      <dgm:t>
        <a:bodyPr/>
        <a:lstStyle/>
        <a:p>
          <a:r>
            <a:rPr lang="en-US" sz="1600" dirty="0" smtClean="0"/>
            <a:t>Scenarios: New Cloud E-commerce, User generated content, LOB Apps outside the firewall</a:t>
          </a:r>
          <a:endParaRPr lang="en-US" sz="1600" dirty="0"/>
        </a:p>
      </dgm:t>
    </dgm:pt>
    <dgm:pt modelId="{EB04A4B5-F6A7-4DB8-9CC1-D45DB1968402}" type="parTrans" cxnId="{834A683A-BDA8-41EE-8552-F64BA6283FEF}">
      <dgm:prSet custT="1"/>
      <dgm:spPr/>
      <dgm:t>
        <a:bodyPr/>
        <a:lstStyle/>
        <a:p>
          <a:endParaRPr lang="en-US" sz="1600"/>
        </a:p>
      </dgm:t>
    </dgm:pt>
    <dgm:pt modelId="{ED75ED55-3439-4F9F-A6A8-C61EFF694EAA}" type="sibTrans" cxnId="{834A683A-BDA8-41EE-8552-F64BA6283FEF}">
      <dgm:prSet/>
      <dgm:spPr/>
      <dgm:t>
        <a:bodyPr/>
        <a:lstStyle/>
        <a:p>
          <a:endParaRPr lang="en-US" sz="1600"/>
        </a:p>
      </dgm:t>
    </dgm:pt>
    <dgm:pt modelId="{7A9248FC-16A8-4232-8D19-68DB83B601A4}">
      <dgm:prSet phldrT="[Text]" custT="1"/>
      <dgm:spPr>
        <a:solidFill>
          <a:srgbClr val="FF8C00"/>
        </a:solidFill>
      </dgm:spPr>
      <dgm:t>
        <a:bodyPr/>
        <a:lstStyle/>
        <a:p>
          <a:r>
            <a:rPr lang="en-US" sz="1600" dirty="0" smtClean="0"/>
            <a:t>Azure Search</a:t>
          </a:r>
          <a:endParaRPr lang="en-US" sz="1600" dirty="0"/>
        </a:p>
      </dgm:t>
    </dgm:pt>
    <dgm:pt modelId="{81700068-F5DF-4869-88D9-DF930C22A04C}" type="parTrans" cxnId="{2521FE8B-ABB4-459F-B443-49757008C4A7}">
      <dgm:prSet custT="1"/>
      <dgm:spPr/>
      <dgm:t>
        <a:bodyPr/>
        <a:lstStyle/>
        <a:p>
          <a:endParaRPr lang="en-US" sz="1600"/>
        </a:p>
      </dgm:t>
    </dgm:pt>
    <dgm:pt modelId="{F7FED7F9-17EA-4627-9BD6-B83325D541E0}" type="sibTrans" cxnId="{2521FE8B-ABB4-459F-B443-49757008C4A7}">
      <dgm:prSet/>
      <dgm:spPr/>
      <dgm:t>
        <a:bodyPr/>
        <a:lstStyle/>
        <a:p>
          <a:endParaRPr lang="en-US" sz="1600"/>
        </a:p>
      </dgm:t>
    </dgm:pt>
    <dgm:pt modelId="{F488260C-61F8-4C29-B796-D4A701EF67A5}" type="pres">
      <dgm:prSet presAssocID="{C6059368-C166-4E6E-B46F-ED1E56DCDBEC}" presName="diagram" presStyleCnt="0">
        <dgm:presLayoutVars>
          <dgm:chPref val="1"/>
          <dgm:dir/>
          <dgm:animOne val="branch"/>
          <dgm:animLvl val="lvl"/>
          <dgm:resizeHandles val="exact"/>
        </dgm:presLayoutVars>
      </dgm:prSet>
      <dgm:spPr/>
      <dgm:t>
        <a:bodyPr/>
        <a:lstStyle/>
        <a:p>
          <a:endParaRPr lang="en-US"/>
        </a:p>
      </dgm:t>
    </dgm:pt>
    <dgm:pt modelId="{7FBFAD8B-1EF0-4A0B-8F20-58EE20D26EAD}" type="pres">
      <dgm:prSet presAssocID="{70C1D401-F549-4998-9AC7-34E2E183B0F1}" presName="root1" presStyleCnt="0"/>
      <dgm:spPr/>
    </dgm:pt>
    <dgm:pt modelId="{7AB61AA6-157A-4BAF-B08E-627FA79D5692}" type="pres">
      <dgm:prSet presAssocID="{70C1D401-F549-4998-9AC7-34E2E183B0F1}" presName="LevelOneTextNode" presStyleLbl="node0" presStyleIdx="0" presStyleCnt="1" custScaleX="155712" custLinFactX="-100000" custLinFactNeighborX="-150106" custLinFactNeighborY="-2306">
        <dgm:presLayoutVars>
          <dgm:chPref val="3"/>
        </dgm:presLayoutVars>
      </dgm:prSet>
      <dgm:spPr/>
      <dgm:t>
        <a:bodyPr/>
        <a:lstStyle/>
        <a:p>
          <a:endParaRPr lang="en-US"/>
        </a:p>
      </dgm:t>
    </dgm:pt>
    <dgm:pt modelId="{B5752B03-663F-462B-90E9-86C46A7A0067}" type="pres">
      <dgm:prSet presAssocID="{70C1D401-F549-4998-9AC7-34E2E183B0F1}" presName="level2hierChild" presStyleCnt="0"/>
      <dgm:spPr/>
    </dgm:pt>
    <dgm:pt modelId="{86F6C3C3-96E1-4F54-9751-EF18DB912B10}" type="pres">
      <dgm:prSet presAssocID="{ED21EC8E-332B-48CC-AF85-048623709385}" presName="conn2-1" presStyleLbl="parChTrans1D2" presStyleIdx="0" presStyleCnt="5"/>
      <dgm:spPr/>
      <dgm:t>
        <a:bodyPr/>
        <a:lstStyle/>
        <a:p>
          <a:endParaRPr lang="en-US"/>
        </a:p>
      </dgm:t>
    </dgm:pt>
    <dgm:pt modelId="{A0C5BF6F-C077-40D8-AB15-4D62BD52EACA}" type="pres">
      <dgm:prSet presAssocID="{ED21EC8E-332B-48CC-AF85-048623709385}" presName="connTx" presStyleLbl="parChTrans1D2" presStyleIdx="0" presStyleCnt="5"/>
      <dgm:spPr/>
      <dgm:t>
        <a:bodyPr/>
        <a:lstStyle/>
        <a:p>
          <a:endParaRPr lang="en-US"/>
        </a:p>
      </dgm:t>
    </dgm:pt>
    <dgm:pt modelId="{640CF9A2-A8A2-4424-AD46-6BFAD745C71A}" type="pres">
      <dgm:prSet presAssocID="{91946B35-FB61-4435-B472-27D53F507FC8}" presName="root2" presStyleCnt="0"/>
      <dgm:spPr/>
    </dgm:pt>
    <dgm:pt modelId="{80CA71E1-6343-478B-8E30-C76488570D46}" type="pres">
      <dgm:prSet presAssocID="{91946B35-FB61-4435-B472-27D53F507FC8}" presName="LevelTwoTextNode" presStyleLbl="node2" presStyleIdx="0" presStyleCnt="5" custScaleX="377703">
        <dgm:presLayoutVars>
          <dgm:chPref val="3"/>
        </dgm:presLayoutVars>
      </dgm:prSet>
      <dgm:spPr/>
      <dgm:t>
        <a:bodyPr/>
        <a:lstStyle/>
        <a:p>
          <a:endParaRPr lang="en-US"/>
        </a:p>
      </dgm:t>
    </dgm:pt>
    <dgm:pt modelId="{0CD26CC9-A48D-4B81-8D50-34A2A6D2C92E}" type="pres">
      <dgm:prSet presAssocID="{91946B35-FB61-4435-B472-27D53F507FC8}" presName="level3hierChild" presStyleCnt="0"/>
      <dgm:spPr/>
    </dgm:pt>
    <dgm:pt modelId="{D9D4955B-933C-439C-AEC7-C531B72ED1C2}" type="pres">
      <dgm:prSet presAssocID="{EACEF602-7402-4D3D-A67D-4151F913BC46}" presName="conn2-1" presStyleLbl="parChTrans1D3" presStyleIdx="0" presStyleCnt="5"/>
      <dgm:spPr/>
      <dgm:t>
        <a:bodyPr/>
        <a:lstStyle/>
        <a:p>
          <a:endParaRPr lang="en-US"/>
        </a:p>
      </dgm:t>
    </dgm:pt>
    <dgm:pt modelId="{77B66A1A-F847-43AC-9F8F-A550F9167965}" type="pres">
      <dgm:prSet presAssocID="{EACEF602-7402-4D3D-A67D-4151F913BC46}" presName="connTx" presStyleLbl="parChTrans1D3" presStyleIdx="0" presStyleCnt="5"/>
      <dgm:spPr/>
      <dgm:t>
        <a:bodyPr/>
        <a:lstStyle/>
        <a:p>
          <a:endParaRPr lang="en-US"/>
        </a:p>
      </dgm:t>
    </dgm:pt>
    <dgm:pt modelId="{429479C8-AA39-439F-907E-82D71C66CBDC}" type="pres">
      <dgm:prSet presAssocID="{D71E69B1-1192-4739-8BF3-8DFDD02D960E}" presName="root2" presStyleCnt="0"/>
      <dgm:spPr/>
    </dgm:pt>
    <dgm:pt modelId="{A224AD52-13D7-4676-9990-3EBE447CADD2}" type="pres">
      <dgm:prSet presAssocID="{D71E69B1-1192-4739-8BF3-8DFDD02D960E}" presName="LevelTwoTextNode" presStyleLbl="node3" presStyleIdx="0" presStyleCnt="5" custLinFactX="100000" custLinFactNeighborX="155653">
        <dgm:presLayoutVars>
          <dgm:chPref val="3"/>
        </dgm:presLayoutVars>
      </dgm:prSet>
      <dgm:spPr/>
      <dgm:t>
        <a:bodyPr/>
        <a:lstStyle/>
        <a:p>
          <a:endParaRPr lang="en-US"/>
        </a:p>
      </dgm:t>
    </dgm:pt>
    <dgm:pt modelId="{FFBF483B-B4AE-4803-A50A-8EB215ADEE1B}" type="pres">
      <dgm:prSet presAssocID="{D71E69B1-1192-4739-8BF3-8DFDD02D960E}" presName="level3hierChild" presStyleCnt="0"/>
      <dgm:spPr/>
    </dgm:pt>
    <dgm:pt modelId="{369BDDC4-49FB-4C34-9030-404993A1253D}" type="pres">
      <dgm:prSet presAssocID="{94F64C5F-1166-488E-805D-16466C8CDBC9}" presName="conn2-1" presStyleLbl="parChTrans1D2" presStyleIdx="1" presStyleCnt="5"/>
      <dgm:spPr/>
      <dgm:t>
        <a:bodyPr/>
        <a:lstStyle/>
        <a:p>
          <a:endParaRPr lang="en-US"/>
        </a:p>
      </dgm:t>
    </dgm:pt>
    <dgm:pt modelId="{23A88CAE-1B32-49A7-BC80-54063F2638BD}" type="pres">
      <dgm:prSet presAssocID="{94F64C5F-1166-488E-805D-16466C8CDBC9}" presName="connTx" presStyleLbl="parChTrans1D2" presStyleIdx="1" presStyleCnt="5"/>
      <dgm:spPr/>
      <dgm:t>
        <a:bodyPr/>
        <a:lstStyle/>
        <a:p>
          <a:endParaRPr lang="en-US"/>
        </a:p>
      </dgm:t>
    </dgm:pt>
    <dgm:pt modelId="{1321E139-75D4-4BB9-9FBF-2A521C8F6AC2}" type="pres">
      <dgm:prSet presAssocID="{4DAA81FC-D276-4622-B64E-8C5ED711DC81}" presName="root2" presStyleCnt="0"/>
      <dgm:spPr/>
    </dgm:pt>
    <dgm:pt modelId="{9B0F9604-F19E-4BFD-8BEA-D6493A43657A}" type="pres">
      <dgm:prSet presAssocID="{4DAA81FC-D276-4622-B64E-8C5ED711DC81}" presName="LevelTwoTextNode" presStyleLbl="node2" presStyleIdx="1" presStyleCnt="5" custScaleX="377703">
        <dgm:presLayoutVars>
          <dgm:chPref val="3"/>
        </dgm:presLayoutVars>
      </dgm:prSet>
      <dgm:spPr/>
      <dgm:t>
        <a:bodyPr/>
        <a:lstStyle/>
        <a:p>
          <a:endParaRPr lang="en-US"/>
        </a:p>
      </dgm:t>
    </dgm:pt>
    <dgm:pt modelId="{60EC70D2-50C7-4145-8754-867741AAB1EC}" type="pres">
      <dgm:prSet presAssocID="{4DAA81FC-D276-4622-B64E-8C5ED711DC81}" presName="level3hierChild" presStyleCnt="0"/>
      <dgm:spPr/>
    </dgm:pt>
    <dgm:pt modelId="{F80676AA-DE2E-4AFD-93C1-7DACCBB903AA}" type="pres">
      <dgm:prSet presAssocID="{AD5E754F-55AD-4C03-869C-EA85A8C15E69}" presName="conn2-1" presStyleLbl="parChTrans1D3" presStyleIdx="1" presStyleCnt="5"/>
      <dgm:spPr/>
      <dgm:t>
        <a:bodyPr/>
        <a:lstStyle/>
        <a:p>
          <a:endParaRPr lang="en-US"/>
        </a:p>
      </dgm:t>
    </dgm:pt>
    <dgm:pt modelId="{9EEE2724-A596-47BD-AE2D-77A1BF2174A2}" type="pres">
      <dgm:prSet presAssocID="{AD5E754F-55AD-4C03-869C-EA85A8C15E69}" presName="connTx" presStyleLbl="parChTrans1D3" presStyleIdx="1" presStyleCnt="5"/>
      <dgm:spPr/>
      <dgm:t>
        <a:bodyPr/>
        <a:lstStyle/>
        <a:p>
          <a:endParaRPr lang="en-US"/>
        </a:p>
      </dgm:t>
    </dgm:pt>
    <dgm:pt modelId="{4566F355-36D2-4D24-854C-C99CB6997621}" type="pres">
      <dgm:prSet presAssocID="{2778A411-F16E-4419-A994-B2A6E5EF309E}" presName="root2" presStyleCnt="0"/>
      <dgm:spPr/>
    </dgm:pt>
    <dgm:pt modelId="{1CF4FAAC-77DA-470F-943B-A2DD6D0C995E}" type="pres">
      <dgm:prSet presAssocID="{2778A411-F16E-4419-A994-B2A6E5EF309E}" presName="LevelTwoTextNode" presStyleLbl="node3" presStyleIdx="1" presStyleCnt="5" custLinFactX="100000" custLinFactNeighborX="155653">
        <dgm:presLayoutVars>
          <dgm:chPref val="3"/>
        </dgm:presLayoutVars>
      </dgm:prSet>
      <dgm:spPr/>
      <dgm:t>
        <a:bodyPr/>
        <a:lstStyle/>
        <a:p>
          <a:endParaRPr lang="en-US"/>
        </a:p>
      </dgm:t>
    </dgm:pt>
    <dgm:pt modelId="{1D1FF220-DC09-42E3-8D8D-42C2933255A3}" type="pres">
      <dgm:prSet presAssocID="{2778A411-F16E-4419-A994-B2A6E5EF309E}" presName="level3hierChild" presStyleCnt="0"/>
      <dgm:spPr/>
    </dgm:pt>
    <dgm:pt modelId="{F581B964-879D-4887-8B8C-E9F043E1ACEF}" type="pres">
      <dgm:prSet presAssocID="{617A308B-6139-4337-B915-AFB7BB78EA23}" presName="conn2-1" presStyleLbl="parChTrans1D2" presStyleIdx="2" presStyleCnt="5"/>
      <dgm:spPr/>
      <dgm:t>
        <a:bodyPr/>
        <a:lstStyle/>
        <a:p>
          <a:endParaRPr lang="en-US"/>
        </a:p>
      </dgm:t>
    </dgm:pt>
    <dgm:pt modelId="{9FAD0701-F8A7-4427-944F-388FE515A7D1}" type="pres">
      <dgm:prSet presAssocID="{617A308B-6139-4337-B915-AFB7BB78EA23}" presName="connTx" presStyleLbl="parChTrans1D2" presStyleIdx="2" presStyleCnt="5"/>
      <dgm:spPr/>
      <dgm:t>
        <a:bodyPr/>
        <a:lstStyle/>
        <a:p>
          <a:endParaRPr lang="en-US"/>
        </a:p>
      </dgm:t>
    </dgm:pt>
    <dgm:pt modelId="{89E27797-3811-4D6B-A3D2-0FC4E4F5904B}" type="pres">
      <dgm:prSet presAssocID="{B9182AF4-D7C8-41DA-814C-A98616906292}" presName="root2" presStyleCnt="0"/>
      <dgm:spPr/>
    </dgm:pt>
    <dgm:pt modelId="{98FF3CA0-DD97-4AD8-8326-656B83C1F27F}" type="pres">
      <dgm:prSet presAssocID="{B9182AF4-D7C8-41DA-814C-A98616906292}" presName="LevelTwoTextNode" presStyleLbl="node2" presStyleIdx="2" presStyleCnt="5" custScaleX="377703">
        <dgm:presLayoutVars>
          <dgm:chPref val="3"/>
        </dgm:presLayoutVars>
      </dgm:prSet>
      <dgm:spPr/>
      <dgm:t>
        <a:bodyPr/>
        <a:lstStyle/>
        <a:p>
          <a:endParaRPr lang="en-US"/>
        </a:p>
      </dgm:t>
    </dgm:pt>
    <dgm:pt modelId="{90378B34-9D2B-40BC-AECB-8990166E0CED}" type="pres">
      <dgm:prSet presAssocID="{B9182AF4-D7C8-41DA-814C-A98616906292}" presName="level3hierChild" presStyleCnt="0"/>
      <dgm:spPr/>
    </dgm:pt>
    <dgm:pt modelId="{60588C8A-BA61-4F6C-A1BC-69F84DFDF320}" type="pres">
      <dgm:prSet presAssocID="{39889D0E-2CB0-4366-8B1A-C78799290D75}" presName="conn2-1" presStyleLbl="parChTrans1D3" presStyleIdx="2" presStyleCnt="5"/>
      <dgm:spPr/>
      <dgm:t>
        <a:bodyPr/>
        <a:lstStyle/>
        <a:p>
          <a:endParaRPr lang="en-US"/>
        </a:p>
      </dgm:t>
    </dgm:pt>
    <dgm:pt modelId="{5ECFEAD0-40A9-4A3A-8058-5085F095EF10}" type="pres">
      <dgm:prSet presAssocID="{39889D0E-2CB0-4366-8B1A-C78799290D75}" presName="connTx" presStyleLbl="parChTrans1D3" presStyleIdx="2" presStyleCnt="5"/>
      <dgm:spPr/>
      <dgm:t>
        <a:bodyPr/>
        <a:lstStyle/>
        <a:p>
          <a:endParaRPr lang="en-US"/>
        </a:p>
      </dgm:t>
    </dgm:pt>
    <dgm:pt modelId="{E694F80D-80E9-47D7-9503-4511C28D7608}" type="pres">
      <dgm:prSet presAssocID="{F5E48451-1291-439A-AACE-51B417FC0454}" presName="root2" presStyleCnt="0"/>
      <dgm:spPr/>
    </dgm:pt>
    <dgm:pt modelId="{C24AE8BE-14DD-424E-ABF3-33969E6A8930}" type="pres">
      <dgm:prSet presAssocID="{F5E48451-1291-439A-AACE-51B417FC0454}" presName="LevelTwoTextNode" presStyleLbl="node3" presStyleIdx="2" presStyleCnt="5" custLinFactX="100000" custLinFactNeighborX="155653">
        <dgm:presLayoutVars>
          <dgm:chPref val="3"/>
        </dgm:presLayoutVars>
      </dgm:prSet>
      <dgm:spPr/>
      <dgm:t>
        <a:bodyPr/>
        <a:lstStyle/>
        <a:p>
          <a:endParaRPr lang="en-US"/>
        </a:p>
      </dgm:t>
    </dgm:pt>
    <dgm:pt modelId="{DC1C4460-E3E5-4566-BEA6-6C74F1EB8EBF}" type="pres">
      <dgm:prSet presAssocID="{F5E48451-1291-439A-AACE-51B417FC0454}" presName="level3hierChild" presStyleCnt="0"/>
      <dgm:spPr/>
    </dgm:pt>
    <dgm:pt modelId="{58F8907F-179B-4183-BCFF-E9BED704BD3D}" type="pres">
      <dgm:prSet presAssocID="{9202DE73-FF0D-4306-A291-92583E40F1AD}" presName="conn2-1" presStyleLbl="parChTrans1D2" presStyleIdx="3" presStyleCnt="5"/>
      <dgm:spPr/>
      <dgm:t>
        <a:bodyPr/>
        <a:lstStyle/>
        <a:p>
          <a:endParaRPr lang="en-US"/>
        </a:p>
      </dgm:t>
    </dgm:pt>
    <dgm:pt modelId="{1F8BF095-AB30-4698-B19B-035BBD5F2472}" type="pres">
      <dgm:prSet presAssocID="{9202DE73-FF0D-4306-A291-92583E40F1AD}" presName="connTx" presStyleLbl="parChTrans1D2" presStyleIdx="3" presStyleCnt="5"/>
      <dgm:spPr/>
      <dgm:t>
        <a:bodyPr/>
        <a:lstStyle/>
        <a:p>
          <a:endParaRPr lang="en-US"/>
        </a:p>
      </dgm:t>
    </dgm:pt>
    <dgm:pt modelId="{0D5BE750-7CB0-4633-8C28-C62CABAFB126}" type="pres">
      <dgm:prSet presAssocID="{0990CC55-0E43-4EA6-9548-A3C0D72A609B}" presName="root2" presStyleCnt="0"/>
      <dgm:spPr/>
    </dgm:pt>
    <dgm:pt modelId="{FB5E6CAF-02E8-4E9A-8BCF-F74C5C71B5B6}" type="pres">
      <dgm:prSet presAssocID="{0990CC55-0E43-4EA6-9548-A3C0D72A609B}" presName="LevelTwoTextNode" presStyleLbl="node2" presStyleIdx="3" presStyleCnt="5" custScaleX="377703">
        <dgm:presLayoutVars>
          <dgm:chPref val="3"/>
        </dgm:presLayoutVars>
      </dgm:prSet>
      <dgm:spPr/>
      <dgm:t>
        <a:bodyPr/>
        <a:lstStyle/>
        <a:p>
          <a:endParaRPr lang="en-US"/>
        </a:p>
      </dgm:t>
    </dgm:pt>
    <dgm:pt modelId="{CA3876C3-2C04-4636-8D50-CDFC545DB5B8}" type="pres">
      <dgm:prSet presAssocID="{0990CC55-0E43-4EA6-9548-A3C0D72A609B}" presName="level3hierChild" presStyleCnt="0"/>
      <dgm:spPr/>
    </dgm:pt>
    <dgm:pt modelId="{9CE49F32-2A3D-4EA0-9093-17430BB6239C}" type="pres">
      <dgm:prSet presAssocID="{52453259-6B50-4A0E-B181-11975565F52E}" presName="conn2-1" presStyleLbl="parChTrans1D3" presStyleIdx="3" presStyleCnt="5"/>
      <dgm:spPr/>
      <dgm:t>
        <a:bodyPr/>
        <a:lstStyle/>
        <a:p>
          <a:endParaRPr lang="en-US"/>
        </a:p>
      </dgm:t>
    </dgm:pt>
    <dgm:pt modelId="{52968383-3CE3-404C-B2B5-D415B1559262}" type="pres">
      <dgm:prSet presAssocID="{52453259-6B50-4A0E-B181-11975565F52E}" presName="connTx" presStyleLbl="parChTrans1D3" presStyleIdx="3" presStyleCnt="5"/>
      <dgm:spPr/>
      <dgm:t>
        <a:bodyPr/>
        <a:lstStyle/>
        <a:p>
          <a:endParaRPr lang="en-US"/>
        </a:p>
      </dgm:t>
    </dgm:pt>
    <dgm:pt modelId="{C1D26D2E-9C22-4FC3-9BB7-93C55B407934}" type="pres">
      <dgm:prSet presAssocID="{23F1DDD4-18C9-4077-AF79-937C61E41401}" presName="root2" presStyleCnt="0"/>
      <dgm:spPr/>
    </dgm:pt>
    <dgm:pt modelId="{8D871798-7B89-4BB1-9F92-9082A4DDF748}" type="pres">
      <dgm:prSet presAssocID="{23F1DDD4-18C9-4077-AF79-937C61E41401}" presName="LevelTwoTextNode" presStyleLbl="node3" presStyleIdx="3" presStyleCnt="5" custLinFactX="100000" custLinFactNeighborX="155653">
        <dgm:presLayoutVars>
          <dgm:chPref val="3"/>
        </dgm:presLayoutVars>
      </dgm:prSet>
      <dgm:spPr/>
      <dgm:t>
        <a:bodyPr/>
        <a:lstStyle/>
        <a:p>
          <a:endParaRPr lang="en-US"/>
        </a:p>
      </dgm:t>
    </dgm:pt>
    <dgm:pt modelId="{A6B2F1FE-FFD9-4CD3-A592-F27A9AD08700}" type="pres">
      <dgm:prSet presAssocID="{23F1DDD4-18C9-4077-AF79-937C61E41401}" presName="level3hierChild" presStyleCnt="0"/>
      <dgm:spPr/>
    </dgm:pt>
    <dgm:pt modelId="{997750D4-96EB-4BB9-9AD2-9EAA9D415714}" type="pres">
      <dgm:prSet presAssocID="{EB04A4B5-F6A7-4DB8-9CC1-D45DB1968402}" presName="conn2-1" presStyleLbl="parChTrans1D2" presStyleIdx="4" presStyleCnt="5"/>
      <dgm:spPr/>
      <dgm:t>
        <a:bodyPr/>
        <a:lstStyle/>
        <a:p>
          <a:endParaRPr lang="en-US"/>
        </a:p>
      </dgm:t>
    </dgm:pt>
    <dgm:pt modelId="{36BFF728-9692-46E2-8EED-D459AC0D82DC}" type="pres">
      <dgm:prSet presAssocID="{EB04A4B5-F6A7-4DB8-9CC1-D45DB1968402}" presName="connTx" presStyleLbl="parChTrans1D2" presStyleIdx="4" presStyleCnt="5"/>
      <dgm:spPr/>
      <dgm:t>
        <a:bodyPr/>
        <a:lstStyle/>
        <a:p>
          <a:endParaRPr lang="en-US"/>
        </a:p>
      </dgm:t>
    </dgm:pt>
    <dgm:pt modelId="{8C5257B3-129C-4E16-A52F-2F059382ED0A}" type="pres">
      <dgm:prSet presAssocID="{BB86DFC3-323C-42C4-8B60-9EED4A4CB6D0}" presName="root2" presStyleCnt="0"/>
      <dgm:spPr/>
    </dgm:pt>
    <dgm:pt modelId="{E410C2DD-2B95-42B2-86D4-32F15B352216}" type="pres">
      <dgm:prSet presAssocID="{BB86DFC3-323C-42C4-8B60-9EED4A4CB6D0}" presName="LevelTwoTextNode" presStyleLbl="node2" presStyleIdx="4" presStyleCnt="5" custScaleX="377703">
        <dgm:presLayoutVars>
          <dgm:chPref val="3"/>
        </dgm:presLayoutVars>
      </dgm:prSet>
      <dgm:spPr/>
      <dgm:t>
        <a:bodyPr/>
        <a:lstStyle/>
        <a:p>
          <a:endParaRPr lang="en-US"/>
        </a:p>
      </dgm:t>
    </dgm:pt>
    <dgm:pt modelId="{7E5531AA-E9AA-4244-B670-B72D22716C3C}" type="pres">
      <dgm:prSet presAssocID="{BB86DFC3-323C-42C4-8B60-9EED4A4CB6D0}" presName="level3hierChild" presStyleCnt="0"/>
      <dgm:spPr/>
    </dgm:pt>
    <dgm:pt modelId="{C031B15B-9D44-4C7A-B6A0-4F942BC22A34}" type="pres">
      <dgm:prSet presAssocID="{81700068-F5DF-4869-88D9-DF930C22A04C}" presName="conn2-1" presStyleLbl="parChTrans1D3" presStyleIdx="4" presStyleCnt="5"/>
      <dgm:spPr/>
      <dgm:t>
        <a:bodyPr/>
        <a:lstStyle/>
        <a:p>
          <a:endParaRPr lang="en-US"/>
        </a:p>
      </dgm:t>
    </dgm:pt>
    <dgm:pt modelId="{F60A74BF-AFE3-4831-9624-4E6D1808ECE3}" type="pres">
      <dgm:prSet presAssocID="{81700068-F5DF-4869-88D9-DF930C22A04C}" presName="connTx" presStyleLbl="parChTrans1D3" presStyleIdx="4" presStyleCnt="5"/>
      <dgm:spPr/>
      <dgm:t>
        <a:bodyPr/>
        <a:lstStyle/>
        <a:p>
          <a:endParaRPr lang="en-US"/>
        </a:p>
      </dgm:t>
    </dgm:pt>
    <dgm:pt modelId="{8E9A76C1-BB6F-46B9-8641-293ABB356CB8}" type="pres">
      <dgm:prSet presAssocID="{7A9248FC-16A8-4232-8D19-68DB83B601A4}" presName="root2" presStyleCnt="0"/>
      <dgm:spPr/>
    </dgm:pt>
    <dgm:pt modelId="{8810C41C-4351-4EFF-9BA9-47BB70FFD87B}" type="pres">
      <dgm:prSet presAssocID="{7A9248FC-16A8-4232-8D19-68DB83B601A4}" presName="LevelTwoTextNode" presStyleLbl="node3" presStyleIdx="4" presStyleCnt="5" custLinFactX="100000" custLinFactNeighborX="155653">
        <dgm:presLayoutVars>
          <dgm:chPref val="3"/>
        </dgm:presLayoutVars>
      </dgm:prSet>
      <dgm:spPr/>
      <dgm:t>
        <a:bodyPr/>
        <a:lstStyle/>
        <a:p>
          <a:endParaRPr lang="en-US"/>
        </a:p>
      </dgm:t>
    </dgm:pt>
    <dgm:pt modelId="{E1A1731B-978C-4E22-8DFB-A650BEDB03BA}" type="pres">
      <dgm:prSet presAssocID="{7A9248FC-16A8-4232-8D19-68DB83B601A4}" presName="level3hierChild" presStyleCnt="0"/>
      <dgm:spPr/>
    </dgm:pt>
  </dgm:ptLst>
  <dgm:cxnLst>
    <dgm:cxn modelId="{35C8BEE6-EA01-4105-9699-997A8442BBA5}" type="presOf" srcId="{AD5E754F-55AD-4C03-869C-EA85A8C15E69}" destId="{9EEE2724-A596-47BD-AE2D-77A1BF2174A2}" srcOrd="1" destOrd="0" presId="urn:microsoft.com/office/officeart/2005/8/layout/hierarchy2"/>
    <dgm:cxn modelId="{9CE9DE64-D591-4430-8857-288291814D8A}" type="presOf" srcId="{BB86DFC3-323C-42C4-8B60-9EED4A4CB6D0}" destId="{E410C2DD-2B95-42B2-86D4-32F15B352216}" srcOrd="0" destOrd="0" presId="urn:microsoft.com/office/officeart/2005/8/layout/hierarchy2"/>
    <dgm:cxn modelId="{E5237C8B-50D1-42CF-8838-276FD7DFDF00}" type="presOf" srcId="{39889D0E-2CB0-4366-8B1A-C78799290D75}" destId="{5ECFEAD0-40A9-4A3A-8058-5085F095EF10}" srcOrd="1" destOrd="0" presId="urn:microsoft.com/office/officeart/2005/8/layout/hierarchy2"/>
    <dgm:cxn modelId="{91DF174A-4416-45EB-B7D3-13049142B500}" type="presOf" srcId="{9202DE73-FF0D-4306-A291-92583E40F1AD}" destId="{58F8907F-179B-4183-BCFF-E9BED704BD3D}" srcOrd="0" destOrd="0" presId="urn:microsoft.com/office/officeart/2005/8/layout/hierarchy2"/>
    <dgm:cxn modelId="{313C4103-B5A3-4DCF-B09F-1EF886B720B8}" type="presOf" srcId="{617A308B-6139-4337-B915-AFB7BB78EA23}" destId="{F581B964-879D-4887-8B8C-E9F043E1ACEF}" srcOrd="0" destOrd="0" presId="urn:microsoft.com/office/officeart/2005/8/layout/hierarchy2"/>
    <dgm:cxn modelId="{B4AD9624-BD48-4A54-92BD-25FCC1D446B9}" type="presOf" srcId="{9202DE73-FF0D-4306-A291-92583E40F1AD}" destId="{1F8BF095-AB30-4698-B19B-035BBD5F2472}" srcOrd="1" destOrd="0" presId="urn:microsoft.com/office/officeart/2005/8/layout/hierarchy2"/>
    <dgm:cxn modelId="{D7DF0F77-61E8-4B23-9DCA-A331B8750985}" srcId="{91946B35-FB61-4435-B472-27D53F507FC8}" destId="{D71E69B1-1192-4739-8BF3-8DFDD02D960E}" srcOrd="0" destOrd="0" parTransId="{EACEF602-7402-4D3D-A67D-4151F913BC46}" sibTransId="{39EACB32-E36A-492A-A967-A67E55BF91C0}"/>
    <dgm:cxn modelId="{8D583E7D-9B8A-40C4-A7D9-998AD9B13935}" srcId="{B9182AF4-D7C8-41DA-814C-A98616906292}" destId="{F5E48451-1291-439A-AACE-51B417FC0454}" srcOrd="0" destOrd="0" parTransId="{39889D0E-2CB0-4366-8B1A-C78799290D75}" sibTransId="{2C883A82-9773-4684-8282-C174419F800F}"/>
    <dgm:cxn modelId="{A4AE58F6-E8A4-4898-95F3-150F17BA44B5}" type="presOf" srcId="{AD5E754F-55AD-4C03-869C-EA85A8C15E69}" destId="{F80676AA-DE2E-4AFD-93C1-7DACCBB903AA}" srcOrd="0" destOrd="0" presId="urn:microsoft.com/office/officeart/2005/8/layout/hierarchy2"/>
    <dgm:cxn modelId="{7B0D9CE3-7D6B-4CE3-8DA7-4A868360C7EC}" type="presOf" srcId="{EB04A4B5-F6A7-4DB8-9CC1-D45DB1968402}" destId="{997750D4-96EB-4BB9-9AD2-9EAA9D415714}" srcOrd="0" destOrd="0" presId="urn:microsoft.com/office/officeart/2005/8/layout/hierarchy2"/>
    <dgm:cxn modelId="{8CA5482C-5516-4740-B82F-BBB4BC3DC312}" type="presOf" srcId="{0990CC55-0E43-4EA6-9548-A3C0D72A609B}" destId="{FB5E6CAF-02E8-4E9A-8BCF-F74C5C71B5B6}" srcOrd="0" destOrd="0" presId="urn:microsoft.com/office/officeart/2005/8/layout/hierarchy2"/>
    <dgm:cxn modelId="{8614765C-E5B6-42A3-A1D4-E420097430DD}" type="presOf" srcId="{ED21EC8E-332B-48CC-AF85-048623709385}" destId="{A0C5BF6F-C077-40D8-AB15-4D62BD52EACA}" srcOrd="1" destOrd="0" presId="urn:microsoft.com/office/officeart/2005/8/layout/hierarchy2"/>
    <dgm:cxn modelId="{CAA28313-7D19-4CC2-87F8-00110EA8A2EF}" type="presOf" srcId="{617A308B-6139-4337-B915-AFB7BB78EA23}" destId="{9FAD0701-F8A7-4427-944F-388FE515A7D1}" srcOrd="1" destOrd="0" presId="urn:microsoft.com/office/officeart/2005/8/layout/hierarchy2"/>
    <dgm:cxn modelId="{CEAF3A17-0408-4F46-B1CE-20B79680FF75}" type="presOf" srcId="{B9182AF4-D7C8-41DA-814C-A98616906292}" destId="{98FF3CA0-DD97-4AD8-8326-656B83C1F27F}" srcOrd="0" destOrd="0" presId="urn:microsoft.com/office/officeart/2005/8/layout/hierarchy2"/>
    <dgm:cxn modelId="{60212BDA-C750-4F5C-B910-610C0F401877}" srcId="{70C1D401-F549-4998-9AC7-34E2E183B0F1}" destId="{91946B35-FB61-4435-B472-27D53F507FC8}" srcOrd="0" destOrd="0" parTransId="{ED21EC8E-332B-48CC-AF85-048623709385}" sibTransId="{518756EB-1133-4361-A1C0-6E33D981502D}"/>
    <dgm:cxn modelId="{26880D63-C3EF-44CC-858A-0F15C67378D2}" type="presOf" srcId="{EACEF602-7402-4D3D-A67D-4151F913BC46}" destId="{D9D4955B-933C-439C-AEC7-C531B72ED1C2}" srcOrd="0" destOrd="0" presId="urn:microsoft.com/office/officeart/2005/8/layout/hierarchy2"/>
    <dgm:cxn modelId="{CD43887B-74A5-4177-8782-FB281F9616C7}" type="presOf" srcId="{ED21EC8E-332B-48CC-AF85-048623709385}" destId="{86F6C3C3-96E1-4F54-9751-EF18DB912B10}" srcOrd="0" destOrd="0" presId="urn:microsoft.com/office/officeart/2005/8/layout/hierarchy2"/>
    <dgm:cxn modelId="{E57F968A-B2BB-46D9-A2AD-5F98C38D3248}" type="presOf" srcId="{94F64C5F-1166-488E-805D-16466C8CDBC9}" destId="{369BDDC4-49FB-4C34-9030-404993A1253D}" srcOrd="0" destOrd="0" presId="urn:microsoft.com/office/officeart/2005/8/layout/hierarchy2"/>
    <dgm:cxn modelId="{00986061-7A6F-4E00-B5D8-97625F061DA2}" srcId="{70C1D401-F549-4998-9AC7-34E2E183B0F1}" destId="{B9182AF4-D7C8-41DA-814C-A98616906292}" srcOrd="2" destOrd="0" parTransId="{617A308B-6139-4337-B915-AFB7BB78EA23}" sibTransId="{7E62A0CD-1F48-4377-BB03-1AE5FD4DD2D3}"/>
    <dgm:cxn modelId="{F9487E55-8147-4AFC-92FB-9AA0478BF2AE}" type="presOf" srcId="{EACEF602-7402-4D3D-A67D-4151F913BC46}" destId="{77B66A1A-F847-43AC-9F8F-A550F9167965}" srcOrd="1" destOrd="0" presId="urn:microsoft.com/office/officeart/2005/8/layout/hierarchy2"/>
    <dgm:cxn modelId="{2521FE8B-ABB4-459F-B443-49757008C4A7}" srcId="{BB86DFC3-323C-42C4-8B60-9EED4A4CB6D0}" destId="{7A9248FC-16A8-4232-8D19-68DB83B601A4}" srcOrd="0" destOrd="0" parTransId="{81700068-F5DF-4869-88D9-DF930C22A04C}" sibTransId="{F7FED7F9-17EA-4627-9BD6-B83325D541E0}"/>
    <dgm:cxn modelId="{F26E86C0-B6BA-4182-B401-3FBDFD10C015}" type="presOf" srcId="{81700068-F5DF-4869-88D9-DF930C22A04C}" destId="{C031B15B-9D44-4C7A-B6A0-4F942BC22A34}" srcOrd="0" destOrd="0" presId="urn:microsoft.com/office/officeart/2005/8/layout/hierarchy2"/>
    <dgm:cxn modelId="{DB116671-A2C8-4E9F-B8EF-AF2A2878D57C}" srcId="{0990CC55-0E43-4EA6-9548-A3C0D72A609B}" destId="{23F1DDD4-18C9-4077-AF79-937C61E41401}" srcOrd="0" destOrd="0" parTransId="{52453259-6B50-4A0E-B181-11975565F52E}" sibTransId="{E0337F58-B783-49C8-97A0-4D37BF3299C0}"/>
    <dgm:cxn modelId="{D83BFF03-DC3D-44E7-A1E0-6BCFDD3B0F55}" type="presOf" srcId="{91946B35-FB61-4435-B472-27D53F507FC8}" destId="{80CA71E1-6343-478B-8E30-C76488570D46}" srcOrd="0" destOrd="0" presId="urn:microsoft.com/office/officeart/2005/8/layout/hierarchy2"/>
    <dgm:cxn modelId="{D28DF490-ADA5-4F78-836B-8393B8AEF496}" type="presOf" srcId="{94F64C5F-1166-488E-805D-16466C8CDBC9}" destId="{23A88CAE-1B32-49A7-BC80-54063F2638BD}" srcOrd="1" destOrd="0" presId="urn:microsoft.com/office/officeart/2005/8/layout/hierarchy2"/>
    <dgm:cxn modelId="{A1054AB5-275B-45E6-A292-96D99DA65083}" type="presOf" srcId="{F5E48451-1291-439A-AACE-51B417FC0454}" destId="{C24AE8BE-14DD-424E-ABF3-33969E6A8930}" srcOrd="0" destOrd="0" presId="urn:microsoft.com/office/officeart/2005/8/layout/hierarchy2"/>
    <dgm:cxn modelId="{013A52E0-D164-44F7-9485-769C0EF9A70F}" srcId="{C6059368-C166-4E6E-B46F-ED1E56DCDBEC}" destId="{70C1D401-F549-4998-9AC7-34E2E183B0F1}" srcOrd="0" destOrd="0" parTransId="{830C730A-6B27-4CE9-9397-D16CC16549DB}" sibTransId="{BAF5494C-6E87-4B3F-8CA1-26A7B5CF277B}"/>
    <dgm:cxn modelId="{7F222293-BFB7-4105-AB19-5889AE627874}" srcId="{4DAA81FC-D276-4622-B64E-8C5ED711DC81}" destId="{2778A411-F16E-4419-A994-B2A6E5EF309E}" srcOrd="0" destOrd="0" parTransId="{AD5E754F-55AD-4C03-869C-EA85A8C15E69}" sibTransId="{8521F2F8-28E7-4092-A64A-E92DB4D5DB4A}"/>
    <dgm:cxn modelId="{325D44F8-C877-41D6-8A8B-66D552115530}" srcId="{70C1D401-F549-4998-9AC7-34E2E183B0F1}" destId="{0990CC55-0E43-4EA6-9548-A3C0D72A609B}" srcOrd="3" destOrd="0" parTransId="{9202DE73-FF0D-4306-A291-92583E40F1AD}" sibTransId="{011D7C5B-001A-4093-B2E6-8D506E13C6A5}"/>
    <dgm:cxn modelId="{DD926A6D-57D5-432B-A1C0-DDB714182B32}" type="presOf" srcId="{70C1D401-F549-4998-9AC7-34E2E183B0F1}" destId="{7AB61AA6-157A-4BAF-B08E-627FA79D5692}" srcOrd="0" destOrd="0" presId="urn:microsoft.com/office/officeart/2005/8/layout/hierarchy2"/>
    <dgm:cxn modelId="{E5DB519C-28C0-448B-A16F-81D2DACE6D38}" type="presOf" srcId="{7A9248FC-16A8-4232-8D19-68DB83B601A4}" destId="{8810C41C-4351-4EFF-9BA9-47BB70FFD87B}" srcOrd="0" destOrd="0" presId="urn:microsoft.com/office/officeart/2005/8/layout/hierarchy2"/>
    <dgm:cxn modelId="{3D83F7D7-7046-4162-9650-16F117927E61}" type="presOf" srcId="{52453259-6B50-4A0E-B181-11975565F52E}" destId="{9CE49F32-2A3D-4EA0-9093-17430BB6239C}" srcOrd="0" destOrd="0" presId="urn:microsoft.com/office/officeart/2005/8/layout/hierarchy2"/>
    <dgm:cxn modelId="{254ABA00-DA76-4B75-BD67-A923EF25E4BF}" type="presOf" srcId="{C6059368-C166-4E6E-B46F-ED1E56DCDBEC}" destId="{F488260C-61F8-4C29-B796-D4A701EF67A5}" srcOrd="0" destOrd="0" presId="urn:microsoft.com/office/officeart/2005/8/layout/hierarchy2"/>
    <dgm:cxn modelId="{6EA59929-B386-49E0-BBEA-FE9FCEA41057}" type="presOf" srcId="{4DAA81FC-D276-4622-B64E-8C5ED711DC81}" destId="{9B0F9604-F19E-4BFD-8BEA-D6493A43657A}" srcOrd="0" destOrd="0" presId="urn:microsoft.com/office/officeart/2005/8/layout/hierarchy2"/>
    <dgm:cxn modelId="{B57BA992-CEFA-4B7C-AAF1-AFB76557A8DE}" type="presOf" srcId="{D71E69B1-1192-4739-8BF3-8DFDD02D960E}" destId="{A224AD52-13D7-4676-9990-3EBE447CADD2}" srcOrd="0" destOrd="0" presId="urn:microsoft.com/office/officeart/2005/8/layout/hierarchy2"/>
    <dgm:cxn modelId="{C1688557-4644-449D-9859-F60CF50A3167}" type="presOf" srcId="{2778A411-F16E-4419-A994-B2A6E5EF309E}" destId="{1CF4FAAC-77DA-470F-943B-A2DD6D0C995E}" srcOrd="0" destOrd="0" presId="urn:microsoft.com/office/officeart/2005/8/layout/hierarchy2"/>
    <dgm:cxn modelId="{834A683A-BDA8-41EE-8552-F64BA6283FEF}" srcId="{70C1D401-F549-4998-9AC7-34E2E183B0F1}" destId="{BB86DFC3-323C-42C4-8B60-9EED4A4CB6D0}" srcOrd="4" destOrd="0" parTransId="{EB04A4B5-F6A7-4DB8-9CC1-D45DB1968402}" sibTransId="{ED75ED55-3439-4F9F-A6A8-C61EFF694EAA}"/>
    <dgm:cxn modelId="{B28BE6EB-DC3E-4188-AFDC-1062E2947434}" type="presOf" srcId="{81700068-F5DF-4869-88D9-DF930C22A04C}" destId="{F60A74BF-AFE3-4831-9624-4E6D1808ECE3}" srcOrd="1" destOrd="0" presId="urn:microsoft.com/office/officeart/2005/8/layout/hierarchy2"/>
    <dgm:cxn modelId="{B5EAEBF9-15D7-458C-B4D7-0934FFCDEC72}" srcId="{70C1D401-F549-4998-9AC7-34E2E183B0F1}" destId="{4DAA81FC-D276-4622-B64E-8C5ED711DC81}" srcOrd="1" destOrd="0" parTransId="{94F64C5F-1166-488E-805D-16466C8CDBC9}" sibTransId="{D67A08EE-8B73-4942-B6CD-96BA0232649E}"/>
    <dgm:cxn modelId="{146F5096-9E73-4D7F-9644-8C11B3D91063}" type="presOf" srcId="{39889D0E-2CB0-4366-8B1A-C78799290D75}" destId="{60588C8A-BA61-4F6C-A1BC-69F84DFDF320}" srcOrd="0" destOrd="0" presId="urn:microsoft.com/office/officeart/2005/8/layout/hierarchy2"/>
    <dgm:cxn modelId="{B35584A1-F399-49C7-96D4-4D1616320030}" type="presOf" srcId="{52453259-6B50-4A0E-B181-11975565F52E}" destId="{52968383-3CE3-404C-B2B5-D415B1559262}" srcOrd="1" destOrd="0" presId="urn:microsoft.com/office/officeart/2005/8/layout/hierarchy2"/>
    <dgm:cxn modelId="{C31742E9-43F4-4FE0-A62E-D47C163AEFFA}" type="presOf" srcId="{EB04A4B5-F6A7-4DB8-9CC1-D45DB1968402}" destId="{36BFF728-9692-46E2-8EED-D459AC0D82DC}" srcOrd="1" destOrd="0" presId="urn:microsoft.com/office/officeart/2005/8/layout/hierarchy2"/>
    <dgm:cxn modelId="{55DD461A-77F8-4398-922A-31135FB91A30}" type="presOf" srcId="{23F1DDD4-18C9-4077-AF79-937C61E41401}" destId="{8D871798-7B89-4BB1-9F92-9082A4DDF748}" srcOrd="0" destOrd="0" presId="urn:microsoft.com/office/officeart/2005/8/layout/hierarchy2"/>
    <dgm:cxn modelId="{A0A4A789-E61F-46EF-BE3C-1102D6670595}" type="presParOf" srcId="{F488260C-61F8-4C29-B796-D4A701EF67A5}" destId="{7FBFAD8B-1EF0-4A0B-8F20-58EE20D26EAD}" srcOrd="0" destOrd="0" presId="urn:microsoft.com/office/officeart/2005/8/layout/hierarchy2"/>
    <dgm:cxn modelId="{056FDB07-A00E-4F86-958D-A17176514B3B}" type="presParOf" srcId="{7FBFAD8B-1EF0-4A0B-8F20-58EE20D26EAD}" destId="{7AB61AA6-157A-4BAF-B08E-627FA79D5692}" srcOrd="0" destOrd="0" presId="urn:microsoft.com/office/officeart/2005/8/layout/hierarchy2"/>
    <dgm:cxn modelId="{7D257E1D-F843-42B0-8E7D-3F2438A011B9}" type="presParOf" srcId="{7FBFAD8B-1EF0-4A0B-8F20-58EE20D26EAD}" destId="{B5752B03-663F-462B-90E9-86C46A7A0067}" srcOrd="1" destOrd="0" presId="urn:microsoft.com/office/officeart/2005/8/layout/hierarchy2"/>
    <dgm:cxn modelId="{F9C4567F-1A77-46A7-9180-54FB21F59228}" type="presParOf" srcId="{B5752B03-663F-462B-90E9-86C46A7A0067}" destId="{86F6C3C3-96E1-4F54-9751-EF18DB912B10}" srcOrd="0" destOrd="0" presId="urn:microsoft.com/office/officeart/2005/8/layout/hierarchy2"/>
    <dgm:cxn modelId="{7F70B4BD-89D7-448E-B9B7-56031B428F36}" type="presParOf" srcId="{86F6C3C3-96E1-4F54-9751-EF18DB912B10}" destId="{A0C5BF6F-C077-40D8-AB15-4D62BD52EACA}" srcOrd="0" destOrd="0" presId="urn:microsoft.com/office/officeart/2005/8/layout/hierarchy2"/>
    <dgm:cxn modelId="{9AAF7D48-2D41-4180-8224-43A072E9D270}" type="presParOf" srcId="{B5752B03-663F-462B-90E9-86C46A7A0067}" destId="{640CF9A2-A8A2-4424-AD46-6BFAD745C71A}" srcOrd="1" destOrd="0" presId="urn:microsoft.com/office/officeart/2005/8/layout/hierarchy2"/>
    <dgm:cxn modelId="{E4F2D0A8-4177-4371-A038-888877C8191D}" type="presParOf" srcId="{640CF9A2-A8A2-4424-AD46-6BFAD745C71A}" destId="{80CA71E1-6343-478B-8E30-C76488570D46}" srcOrd="0" destOrd="0" presId="urn:microsoft.com/office/officeart/2005/8/layout/hierarchy2"/>
    <dgm:cxn modelId="{C8A7EB64-5AB8-4EC8-A6DD-408A261C02BF}" type="presParOf" srcId="{640CF9A2-A8A2-4424-AD46-6BFAD745C71A}" destId="{0CD26CC9-A48D-4B81-8D50-34A2A6D2C92E}" srcOrd="1" destOrd="0" presId="urn:microsoft.com/office/officeart/2005/8/layout/hierarchy2"/>
    <dgm:cxn modelId="{D2545168-54F8-47B4-A51D-5419EED6E7D5}" type="presParOf" srcId="{0CD26CC9-A48D-4B81-8D50-34A2A6D2C92E}" destId="{D9D4955B-933C-439C-AEC7-C531B72ED1C2}" srcOrd="0" destOrd="0" presId="urn:microsoft.com/office/officeart/2005/8/layout/hierarchy2"/>
    <dgm:cxn modelId="{90ADCA0B-4193-4676-9456-941A258F9AE8}" type="presParOf" srcId="{D9D4955B-933C-439C-AEC7-C531B72ED1C2}" destId="{77B66A1A-F847-43AC-9F8F-A550F9167965}" srcOrd="0" destOrd="0" presId="urn:microsoft.com/office/officeart/2005/8/layout/hierarchy2"/>
    <dgm:cxn modelId="{BB32BFB3-9483-4578-A35E-D3C057AAF550}" type="presParOf" srcId="{0CD26CC9-A48D-4B81-8D50-34A2A6D2C92E}" destId="{429479C8-AA39-439F-907E-82D71C66CBDC}" srcOrd="1" destOrd="0" presId="urn:microsoft.com/office/officeart/2005/8/layout/hierarchy2"/>
    <dgm:cxn modelId="{63EDB841-5E60-43FC-BA3E-22FAFD4F8BD6}" type="presParOf" srcId="{429479C8-AA39-439F-907E-82D71C66CBDC}" destId="{A224AD52-13D7-4676-9990-3EBE447CADD2}" srcOrd="0" destOrd="0" presId="urn:microsoft.com/office/officeart/2005/8/layout/hierarchy2"/>
    <dgm:cxn modelId="{1CADE0DE-601D-4F67-969C-51B919285CE3}" type="presParOf" srcId="{429479C8-AA39-439F-907E-82D71C66CBDC}" destId="{FFBF483B-B4AE-4803-A50A-8EB215ADEE1B}" srcOrd="1" destOrd="0" presId="urn:microsoft.com/office/officeart/2005/8/layout/hierarchy2"/>
    <dgm:cxn modelId="{E9666484-9A58-4303-9B94-AFFFFAC6D54E}" type="presParOf" srcId="{B5752B03-663F-462B-90E9-86C46A7A0067}" destId="{369BDDC4-49FB-4C34-9030-404993A1253D}" srcOrd="2" destOrd="0" presId="urn:microsoft.com/office/officeart/2005/8/layout/hierarchy2"/>
    <dgm:cxn modelId="{71088236-06F3-48BF-A316-F76EDF6871F6}" type="presParOf" srcId="{369BDDC4-49FB-4C34-9030-404993A1253D}" destId="{23A88CAE-1B32-49A7-BC80-54063F2638BD}" srcOrd="0" destOrd="0" presId="urn:microsoft.com/office/officeart/2005/8/layout/hierarchy2"/>
    <dgm:cxn modelId="{BD81C62D-07E7-4AA3-8B43-311D47444397}" type="presParOf" srcId="{B5752B03-663F-462B-90E9-86C46A7A0067}" destId="{1321E139-75D4-4BB9-9FBF-2A521C8F6AC2}" srcOrd="3" destOrd="0" presId="urn:microsoft.com/office/officeart/2005/8/layout/hierarchy2"/>
    <dgm:cxn modelId="{54E3CCC4-A9B8-4EAD-87B0-240BDF503FE2}" type="presParOf" srcId="{1321E139-75D4-4BB9-9FBF-2A521C8F6AC2}" destId="{9B0F9604-F19E-4BFD-8BEA-D6493A43657A}" srcOrd="0" destOrd="0" presId="urn:microsoft.com/office/officeart/2005/8/layout/hierarchy2"/>
    <dgm:cxn modelId="{8BFC7DC3-E0D0-46FA-8ED9-B161AFD33668}" type="presParOf" srcId="{1321E139-75D4-4BB9-9FBF-2A521C8F6AC2}" destId="{60EC70D2-50C7-4145-8754-867741AAB1EC}" srcOrd="1" destOrd="0" presId="urn:microsoft.com/office/officeart/2005/8/layout/hierarchy2"/>
    <dgm:cxn modelId="{C6225DE9-4BD0-4FC0-824D-D8783397D548}" type="presParOf" srcId="{60EC70D2-50C7-4145-8754-867741AAB1EC}" destId="{F80676AA-DE2E-4AFD-93C1-7DACCBB903AA}" srcOrd="0" destOrd="0" presId="urn:microsoft.com/office/officeart/2005/8/layout/hierarchy2"/>
    <dgm:cxn modelId="{48426D44-E5A3-43CC-A097-BAF26B9CE3C6}" type="presParOf" srcId="{F80676AA-DE2E-4AFD-93C1-7DACCBB903AA}" destId="{9EEE2724-A596-47BD-AE2D-77A1BF2174A2}" srcOrd="0" destOrd="0" presId="urn:microsoft.com/office/officeart/2005/8/layout/hierarchy2"/>
    <dgm:cxn modelId="{61DAF246-35A0-4086-9004-07DB0D8BD319}" type="presParOf" srcId="{60EC70D2-50C7-4145-8754-867741AAB1EC}" destId="{4566F355-36D2-4D24-854C-C99CB6997621}" srcOrd="1" destOrd="0" presId="urn:microsoft.com/office/officeart/2005/8/layout/hierarchy2"/>
    <dgm:cxn modelId="{69DEFB4C-A5B6-4051-AB7F-32EF59F268D5}" type="presParOf" srcId="{4566F355-36D2-4D24-854C-C99CB6997621}" destId="{1CF4FAAC-77DA-470F-943B-A2DD6D0C995E}" srcOrd="0" destOrd="0" presId="urn:microsoft.com/office/officeart/2005/8/layout/hierarchy2"/>
    <dgm:cxn modelId="{170D1C0A-4800-4956-8B3E-72D2DF1B680A}" type="presParOf" srcId="{4566F355-36D2-4D24-854C-C99CB6997621}" destId="{1D1FF220-DC09-42E3-8D8D-42C2933255A3}" srcOrd="1" destOrd="0" presId="urn:microsoft.com/office/officeart/2005/8/layout/hierarchy2"/>
    <dgm:cxn modelId="{C6F00666-44E1-4D12-86BF-6262F70D9DF4}" type="presParOf" srcId="{B5752B03-663F-462B-90E9-86C46A7A0067}" destId="{F581B964-879D-4887-8B8C-E9F043E1ACEF}" srcOrd="4" destOrd="0" presId="urn:microsoft.com/office/officeart/2005/8/layout/hierarchy2"/>
    <dgm:cxn modelId="{1B137DA4-4753-4222-8ECD-17179A168183}" type="presParOf" srcId="{F581B964-879D-4887-8B8C-E9F043E1ACEF}" destId="{9FAD0701-F8A7-4427-944F-388FE515A7D1}" srcOrd="0" destOrd="0" presId="urn:microsoft.com/office/officeart/2005/8/layout/hierarchy2"/>
    <dgm:cxn modelId="{784B704F-EE55-458F-81DF-47C2D85CA00D}" type="presParOf" srcId="{B5752B03-663F-462B-90E9-86C46A7A0067}" destId="{89E27797-3811-4D6B-A3D2-0FC4E4F5904B}" srcOrd="5" destOrd="0" presId="urn:microsoft.com/office/officeart/2005/8/layout/hierarchy2"/>
    <dgm:cxn modelId="{DF80EE3C-7E97-4A4A-9ECA-3AC8857DDCC3}" type="presParOf" srcId="{89E27797-3811-4D6B-A3D2-0FC4E4F5904B}" destId="{98FF3CA0-DD97-4AD8-8326-656B83C1F27F}" srcOrd="0" destOrd="0" presId="urn:microsoft.com/office/officeart/2005/8/layout/hierarchy2"/>
    <dgm:cxn modelId="{D8214F53-F80C-4872-A9E7-B8DA9E6B6A1D}" type="presParOf" srcId="{89E27797-3811-4D6B-A3D2-0FC4E4F5904B}" destId="{90378B34-9D2B-40BC-AECB-8990166E0CED}" srcOrd="1" destOrd="0" presId="urn:microsoft.com/office/officeart/2005/8/layout/hierarchy2"/>
    <dgm:cxn modelId="{8F273C91-79BA-4418-8CE1-A79D2423744E}" type="presParOf" srcId="{90378B34-9D2B-40BC-AECB-8990166E0CED}" destId="{60588C8A-BA61-4F6C-A1BC-69F84DFDF320}" srcOrd="0" destOrd="0" presId="urn:microsoft.com/office/officeart/2005/8/layout/hierarchy2"/>
    <dgm:cxn modelId="{33122F52-604F-43AD-871D-1865A82339BF}" type="presParOf" srcId="{60588C8A-BA61-4F6C-A1BC-69F84DFDF320}" destId="{5ECFEAD0-40A9-4A3A-8058-5085F095EF10}" srcOrd="0" destOrd="0" presId="urn:microsoft.com/office/officeart/2005/8/layout/hierarchy2"/>
    <dgm:cxn modelId="{8EBF9858-64B0-4032-9E17-792EA995F94F}" type="presParOf" srcId="{90378B34-9D2B-40BC-AECB-8990166E0CED}" destId="{E694F80D-80E9-47D7-9503-4511C28D7608}" srcOrd="1" destOrd="0" presId="urn:microsoft.com/office/officeart/2005/8/layout/hierarchy2"/>
    <dgm:cxn modelId="{4656CA58-4712-4579-87E2-DC0F477391C3}" type="presParOf" srcId="{E694F80D-80E9-47D7-9503-4511C28D7608}" destId="{C24AE8BE-14DD-424E-ABF3-33969E6A8930}" srcOrd="0" destOrd="0" presId="urn:microsoft.com/office/officeart/2005/8/layout/hierarchy2"/>
    <dgm:cxn modelId="{D39F9DB0-7016-439A-B821-363E84DB630F}" type="presParOf" srcId="{E694F80D-80E9-47D7-9503-4511C28D7608}" destId="{DC1C4460-E3E5-4566-BEA6-6C74F1EB8EBF}" srcOrd="1" destOrd="0" presId="urn:microsoft.com/office/officeart/2005/8/layout/hierarchy2"/>
    <dgm:cxn modelId="{5A65BFA3-B27F-4BE5-8FC6-0FE9426B9F93}" type="presParOf" srcId="{B5752B03-663F-462B-90E9-86C46A7A0067}" destId="{58F8907F-179B-4183-BCFF-E9BED704BD3D}" srcOrd="6" destOrd="0" presId="urn:microsoft.com/office/officeart/2005/8/layout/hierarchy2"/>
    <dgm:cxn modelId="{D709B051-0945-41E1-9E59-10F28E1EDBD8}" type="presParOf" srcId="{58F8907F-179B-4183-BCFF-E9BED704BD3D}" destId="{1F8BF095-AB30-4698-B19B-035BBD5F2472}" srcOrd="0" destOrd="0" presId="urn:microsoft.com/office/officeart/2005/8/layout/hierarchy2"/>
    <dgm:cxn modelId="{0FCCAF98-7072-4065-B1E7-119A73F7C49B}" type="presParOf" srcId="{B5752B03-663F-462B-90E9-86C46A7A0067}" destId="{0D5BE750-7CB0-4633-8C28-C62CABAFB126}" srcOrd="7" destOrd="0" presId="urn:microsoft.com/office/officeart/2005/8/layout/hierarchy2"/>
    <dgm:cxn modelId="{219140BC-07A0-4B26-8F60-5FBBE9768789}" type="presParOf" srcId="{0D5BE750-7CB0-4633-8C28-C62CABAFB126}" destId="{FB5E6CAF-02E8-4E9A-8BCF-F74C5C71B5B6}" srcOrd="0" destOrd="0" presId="urn:microsoft.com/office/officeart/2005/8/layout/hierarchy2"/>
    <dgm:cxn modelId="{5E5A5AE7-F6AB-4315-A30E-EF96DD179256}" type="presParOf" srcId="{0D5BE750-7CB0-4633-8C28-C62CABAFB126}" destId="{CA3876C3-2C04-4636-8D50-CDFC545DB5B8}" srcOrd="1" destOrd="0" presId="urn:microsoft.com/office/officeart/2005/8/layout/hierarchy2"/>
    <dgm:cxn modelId="{1704B478-5CD4-42AB-8CD8-82982D8BBC62}" type="presParOf" srcId="{CA3876C3-2C04-4636-8D50-CDFC545DB5B8}" destId="{9CE49F32-2A3D-4EA0-9093-17430BB6239C}" srcOrd="0" destOrd="0" presId="urn:microsoft.com/office/officeart/2005/8/layout/hierarchy2"/>
    <dgm:cxn modelId="{CDAF9387-2F94-4616-896F-5BAA17BB4CC4}" type="presParOf" srcId="{9CE49F32-2A3D-4EA0-9093-17430BB6239C}" destId="{52968383-3CE3-404C-B2B5-D415B1559262}" srcOrd="0" destOrd="0" presId="urn:microsoft.com/office/officeart/2005/8/layout/hierarchy2"/>
    <dgm:cxn modelId="{8AE6FC63-9F28-4C55-A679-34F3AFA8A75D}" type="presParOf" srcId="{CA3876C3-2C04-4636-8D50-CDFC545DB5B8}" destId="{C1D26D2E-9C22-4FC3-9BB7-93C55B407934}" srcOrd="1" destOrd="0" presId="urn:microsoft.com/office/officeart/2005/8/layout/hierarchy2"/>
    <dgm:cxn modelId="{5005CCC3-AF68-4263-90C4-F4145DBC7433}" type="presParOf" srcId="{C1D26D2E-9C22-4FC3-9BB7-93C55B407934}" destId="{8D871798-7B89-4BB1-9F92-9082A4DDF748}" srcOrd="0" destOrd="0" presId="urn:microsoft.com/office/officeart/2005/8/layout/hierarchy2"/>
    <dgm:cxn modelId="{A036E1CA-2292-476F-95E2-F44ECF9DF8B5}" type="presParOf" srcId="{C1D26D2E-9C22-4FC3-9BB7-93C55B407934}" destId="{A6B2F1FE-FFD9-4CD3-A592-F27A9AD08700}" srcOrd="1" destOrd="0" presId="urn:microsoft.com/office/officeart/2005/8/layout/hierarchy2"/>
    <dgm:cxn modelId="{52CD4BF9-2203-4036-827B-378FE323815D}" type="presParOf" srcId="{B5752B03-663F-462B-90E9-86C46A7A0067}" destId="{997750D4-96EB-4BB9-9AD2-9EAA9D415714}" srcOrd="8" destOrd="0" presId="urn:microsoft.com/office/officeart/2005/8/layout/hierarchy2"/>
    <dgm:cxn modelId="{8F342C88-3A5E-40B5-A206-617ED32F112D}" type="presParOf" srcId="{997750D4-96EB-4BB9-9AD2-9EAA9D415714}" destId="{36BFF728-9692-46E2-8EED-D459AC0D82DC}" srcOrd="0" destOrd="0" presId="urn:microsoft.com/office/officeart/2005/8/layout/hierarchy2"/>
    <dgm:cxn modelId="{83198350-BEDF-4D7F-934B-1A56F2890AA7}" type="presParOf" srcId="{B5752B03-663F-462B-90E9-86C46A7A0067}" destId="{8C5257B3-129C-4E16-A52F-2F059382ED0A}" srcOrd="9" destOrd="0" presId="urn:microsoft.com/office/officeart/2005/8/layout/hierarchy2"/>
    <dgm:cxn modelId="{948200AA-74AF-4D8E-AC2C-602AB19A5F5A}" type="presParOf" srcId="{8C5257B3-129C-4E16-A52F-2F059382ED0A}" destId="{E410C2DD-2B95-42B2-86D4-32F15B352216}" srcOrd="0" destOrd="0" presId="urn:microsoft.com/office/officeart/2005/8/layout/hierarchy2"/>
    <dgm:cxn modelId="{4BA40F4A-A534-45E5-AFA8-258F569D4F34}" type="presParOf" srcId="{8C5257B3-129C-4E16-A52F-2F059382ED0A}" destId="{7E5531AA-E9AA-4244-B670-B72D22716C3C}" srcOrd="1" destOrd="0" presId="urn:microsoft.com/office/officeart/2005/8/layout/hierarchy2"/>
    <dgm:cxn modelId="{8C9517A8-A9C2-4A99-8E56-0DB4CAFF6104}" type="presParOf" srcId="{7E5531AA-E9AA-4244-B670-B72D22716C3C}" destId="{C031B15B-9D44-4C7A-B6A0-4F942BC22A34}" srcOrd="0" destOrd="0" presId="urn:microsoft.com/office/officeart/2005/8/layout/hierarchy2"/>
    <dgm:cxn modelId="{BD5DAD37-95A0-4342-8022-9B2EA49633FB}" type="presParOf" srcId="{C031B15B-9D44-4C7A-B6A0-4F942BC22A34}" destId="{F60A74BF-AFE3-4831-9624-4E6D1808ECE3}" srcOrd="0" destOrd="0" presId="urn:microsoft.com/office/officeart/2005/8/layout/hierarchy2"/>
    <dgm:cxn modelId="{611F5C4B-EB38-4EDF-8018-058521ED4E83}" type="presParOf" srcId="{7E5531AA-E9AA-4244-B670-B72D22716C3C}" destId="{8E9A76C1-BB6F-46B9-8641-293ABB356CB8}" srcOrd="1" destOrd="0" presId="urn:microsoft.com/office/officeart/2005/8/layout/hierarchy2"/>
    <dgm:cxn modelId="{FDC6CF8B-7F40-4D2F-8311-076750ECFC3D}" type="presParOf" srcId="{8E9A76C1-BB6F-46B9-8641-293ABB356CB8}" destId="{8810C41C-4351-4EFF-9BA9-47BB70FFD87B}" srcOrd="0" destOrd="0" presId="urn:microsoft.com/office/officeart/2005/8/layout/hierarchy2"/>
    <dgm:cxn modelId="{BB986E7E-87D8-4556-9013-2BA4278A3109}" type="presParOf" srcId="{8E9A76C1-BB6F-46B9-8641-293ABB356CB8}" destId="{E1A1731B-978C-4E22-8DFB-A650BEDB03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326C8F3B-CBCF-4BD7-9C2F-3B15BB4D9A91}" type="presOf" srcId="{F2103179-96ED-4A7F-B05C-6921D6031C09}" destId="{B2BFB56C-67A7-452B-802F-5F7E827C13F9}" srcOrd="0" destOrd="0" presId="urn:microsoft.com/office/officeart/2005/8/layout/default"/>
    <dgm:cxn modelId="{44449C6F-F79F-4F92-8950-3B819A78BF4A}"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D81C86AD-38B4-4563-B062-A715EF166533}" type="presOf" srcId="{FAB1662F-7421-4F7B-A5C0-57390BFE5777}" destId="{2AFE754E-A9BE-43F0-99CC-FD0E25860E09}"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36DC2F43-14F2-481A-BB62-2019C2E1AC44}" type="presOf" srcId="{AF416352-CE85-458F-A403-D1461F23E8F6}" destId="{B3D60F83-A71F-4664-B2E0-FDAF1E1F667A}" srcOrd="0" destOrd="0" presId="urn:microsoft.com/office/officeart/2005/8/layout/default"/>
    <dgm:cxn modelId="{00B57323-5791-43AD-BA90-996B01610892}" type="presOf" srcId="{749654BA-097A-4093-B81D-F0D7C8F45CDF}" destId="{D38C2A64-A10E-4419-8CC2-7C9DBC741F60}" srcOrd="0" destOrd="0" presId="urn:microsoft.com/office/officeart/2005/8/layout/default"/>
    <dgm:cxn modelId="{E33C6FE3-5340-4D85-B3AB-F2373DE6EA7D}" type="presOf" srcId="{B305BEE9-96E7-4D38-B9B2-E40B0F514BFD}" destId="{D103E3C0-707E-4981-B759-BBF58D011072}"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BB4B8FFD-5F45-4A0A-937A-7E7BEBC60686}" type="presOf" srcId="{74B70E5F-85FA-42B8-A7FE-FD42B697C579}" destId="{AD9EF522-A474-43A3-8895-E1B5C946DABC}" srcOrd="0" destOrd="0" presId="urn:microsoft.com/office/officeart/2005/8/layout/default"/>
    <dgm:cxn modelId="{7761C83B-0AB5-4358-9E7B-9857C5F30C1D}" type="presParOf" srcId="{2AFE754E-A9BE-43F0-99CC-FD0E25860E09}" destId="{AD9EF522-A474-43A3-8895-E1B5C946DABC}" srcOrd="0" destOrd="0" presId="urn:microsoft.com/office/officeart/2005/8/layout/default"/>
    <dgm:cxn modelId="{404B9AEF-4B5A-4867-86EB-4576BFC5923D}" type="presParOf" srcId="{2AFE754E-A9BE-43F0-99CC-FD0E25860E09}" destId="{0337DDA8-12A4-4D35-A6BA-A52F916C71F9}" srcOrd="1" destOrd="0" presId="urn:microsoft.com/office/officeart/2005/8/layout/default"/>
    <dgm:cxn modelId="{A6B216DA-F8A5-4127-A274-B43425D6B67F}" type="presParOf" srcId="{2AFE754E-A9BE-43F0-99CC-FD0E25860E09}" destId="{F626D2C1-E362-4EE4-A84D-3ECF9A9E587C}" srcOrd="2" destOrd="0" presId="urn:microsoft.com/office/officeart/2005/8/layout/default"/>
    <dgm:cxn modelId="{DB21EFBA-27E0-4EA8-8F37-49C7DB3D0DE3}" type="presParOf" srcId="{2AFE754E-A9BE-43F0-99CC-FD0E25860E09}" destId="{B0E36A32-ED2F-4B07-A82C-07B5A09FFFAF}" srcOrd="3" destOrd="0" presId="urn:microsoft.com/office/officeart/2005/8/layout/default"/>
    <dgm:cxn modelId="{30B43BF5-7E8C-482C-88A6-6ACB1CF736A8}" type="presParOf" srcId="{2AFE754E-A9BE-43F0-99CC-FD0E25860E09}" destId="{D103E3C0-707E-4981-B759-BBF58D011072}" srcOrd="4" destOrd="0" presId="urn:microsoft.com/office/officeart/2005/8/layout/default"/>
    <dgm:cxn modelId="{43EA2615-4FFE-4C64-AB45-70C07B55CDBF}" type="presParOf" srcId="{2AFE754E-A9BE-43F0-99CC-FD0E25860E09}" destId="{E5900466-67F8-46B4-B51F-DC4C80A488EE}" srcOrd="5" destOrd="0" presId="urn:microsoft.com/office/officeart/2005/8/layout/default"/>
    <dgm:cxn modelId="{F97AA28C-96BE-4BD1-8F66-C6F6797C289C}" type="presParOf" srcId="{2AFE754E-A9BE-43F0-99CC-FD0E25860E09}" destId="{D38C2A64-A10E-4419-8CC2-7C9DBC741F60}" srcOrd="6" destOrd="0" presId="urn:microsoft.com/office/officeart/2005/8/layout/default"/>
    <dgm:cxn modelId="{93F12553-3214-4938-A9B2-10363374BD1C}" type="presParOf" srcId="{2AFE754E-A9BE-43F0-99CC-FD0E25860E09}" destId="{27184C94-8BBD-4279-BF24-E340D2BB3CF4}" srcOrd="7" destOrd="0" presId="urn:microsoft.com/office/officeart/2005/8/layout/default"/>
    <dgm:cxn modelId="{80859170-470A-4091-BEC6-98CB68DEF0B8}" type="presParOf" srcId="{2AFE754E-A9BE-43F0-99CC-FD0E25860E09}" destId="{B3D60F83-A71F-4664-B2E0-FDAF1E1F667A}" srcOrd="8" destOrd="0" presId="urn:microsoft.com/office/officeart/2005/8/layout/default"/>
    <dgm:cxn modelId="{CEEA44F0-27C4-4A4D-B841-674739750D88}" type="presParOf" srcId="{2AFE754E-A9BE-43F0-99CC-FD0E25860E09}" destId="{7494D5FB-4DF4-427E-A02C-DF883CFADE6A}" srcOrd="9" destOrd="0" presId="urn:microsoft.com/office/officeart/2005/8/layout/default"/>
    <dgm:cxn modelId="{4DDA63E2-094D-438D-9D00-8DB2CCE11F4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77AC6821-4048-42EC-AEFE-5486291248FD}" type="presOf" srcId="{AF416352-CE85-458F-A403-D1461F23E8F6}" destId="{B3D60F83-A71F-4664-B2E0-FDAF1E1F667A}" srcOrd="0" destOrd="0" presId="urn:microsoft.com/office/officeart/2005/8/layout/default"/>
    <dgm:cxn modelId="{EB4DE310-C34D-42E1-AF9F-BD69C0E88466}" type="presOf" srcId="{FAB1662F-7421-4F7B-A5C0-57390BFE5777}" destId="{2AFE754E-A9BE-43F0-99CC-FD0E25860E0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6E648016-E5DC-483C-8C73-7CF538886D35}" type="presOf" srcId="{F2103179-96ED-4A7F-B05C-6921D6031C09}" destId="{B2BFB56C-67A7-452B-802F-5F7E827C13F9}" srcOrd="0" destOrd="0" presId="urn:microsoft.com/office/officeart/2005/8/layout/default"/>
    <dgm:cxn modelId="{E7DB3DBF-901E-4818-A383-F1BA3DFF134D}" type="presOf" srcId="{74B70E5F-85FA-42B8-A7FE-FD42B697C579}" destId="{AD9EF522-A474-43A3-8895-E1B5C946DABC}"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348C32A-DA06-41BB-BC8C-E0ED54B676F9}"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C5222BCF-7E60-4553-A149-A70A63B0CD73}" type="presOf" srcId="{F5192B22-188D-4905-865D-FB0F06FA51E5}" destId="{F626D2C1-E362-4EE4-A84D-3ECF9A9E587C}" srcOrd="0" destOrd="0" presId="urn:microsoft.com/office/officeart/2005/8/layout/default"/>
    <dgm:cxn modelId="{92FAC057-4163-4E2E-862E-DA30B41FE4BB}"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7A7D93B6-68CE-423B-8288-BF315D522984}" type="presParOf" srcId="{2AFE754E-A9BE-43F0-99CC-FD0E25860E09}" destId="{AD9EF522-A474-43A3-8895-E1B5C946DABC}" srcOrd="0" destOrd="0" presId="urn:microsoft.com/office/officeart/2005/8/layout/default"/>
    <dgm:cxn modelId="{3A2629A3-B194-4873-B06A-D07265A91E18}" type="presParOf" srcId="{2AFE754E-A9BE-43F0-99CC-FD0E25860E09}" destId="{0337DDA8-12A4-4D35-A6BA-A52F916C71F9}" srcOrd="1" destOrd="0" presId="urn:microsoft.com/office/officeart/2005/8/layout/default"/>
    <dgm:cxn modelId="{ECFCCD21-3D83-4C78-9F7F-E2443A4C3706}" type="presParOf" srcId="{2AFE754E-A9BE-43F0-99CC-FD0E25860E09}" destId="{F626D2C1-E362-4EE4-A84D-3ECF9A9E587C}" srcOrd="2" destOrd="0" presId="urn:microsoft.com/office/officeart/2005/8/layout/default"/>
    <dgm:cxn modelId="{C0515D06-2D05-4D59-BA2A-7613AA13D87A}" type="presParOf" srcId="{2AFE754E-A9BE-43F0-99CC-FD0E25860E09}" destId="{B0E36A32-ED2F-4B07-A82C-07B5A09FFFAF}" srcOrd="3" destOrd="0" presId="urn:microsoft.com/office/officeart/2005/8/layout/default"/>
    <dgm:cxn modelId="{69DBD1C0-4DD0-423D-9564-55E3E0E20907}" type="presParOf" srcId="{2AFE754E-A9BE-43F0-99CC-FD0E25860E09}" destId="{D103E3C0-707E-4981-B759-BBF58D011072}" srcOrd="4" destOrd="0" presId="urn:microsoft.com/office/officeart/2005/8/layout/default"/>
    <dgm:cxn modelId="{6ABFC3A0-E180-448A-A861-0FF24418622A}" type="presParOf" srcId="{2AFE754E-A9BE-43F0-99CC-FD0E25860E09}" destId="{E5900466-67F8-46B4-B51F-DC4C80A488EE}" srcOrd="5" destOrd="0" presId="urn:microsoft.com/office/officeart/2005/8/layout/default"/>
    <dgm:cxn modelId="{325C92EE-3E8A-46EE-AC35-7C001233CB40}" type="presParOf" srcId="{2AFE754E-A9BE-43F0-99CC-FD0E25860E09}" destId="{D38C2A64-A10E-4419-8CC2-7C9DBC741F60}" srcOrd="6" destOrd="0" presId="urn:microsoft.com/office/officeart/2005/8/layout/default"/>
    <dgm:cxn modelId="{BA5660AA-6504-40D1-959B-1F28DA56ACBD}" type="presParOf" srcId="{2AFE754E-A9BE-43F0-99CC-FD0E25860E09}" destId="{27184C94-8BBD-4279-BF24-E340D2BB3CF4}" srcOrd="7" destOrd="0" presId="urn:microsoft.com/office/officeart/2005/8/layout/default"/>
    <dgm:cxn modelId="{07DB96C9-401B-40AE-B96F-F8A478BDAF17}" type="presParOf" srcId="{2AFE754E-A9BE-43F0-99CC-FD0E25860E09}" destId="{B3D60F83-A71F-4664-B2E0-FDAF1E1F667A}" srcOrd="8" destOrd="0" presId="urn:microsoft.com/office/officeart/2005/8/layout/default"/>
    <dgm:cxn modelId="{A74937FF-43D7-4F9F-BC6C-A20B4D3D6B59}" type="presParOf" srcId="{2AFE754E-A9BE-43F0-99CC-FD0E25860E09}" destId="{7494D5FB-4DF4-427E-A02C-DF883CFADE6A}" srcOrd="9" destOrd="0" presId="urn:microsoft.com/office/officeart/2005/8/layout/default"/>
    <dgm:cxn modelId="{B6610352-63C9-48D7-826A-9DBD17464886}"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BFD92C96-D3C2-4276-8996-35EB1837FAAE}" type="presOf" srcId="{74B70E5F-85FA-42B8-A7FE-FD42B697C579}" destId="{AD9EF522-A474-43A3-8895-E1B5C946DABC}" srcOrd="0" destOrd="0" presId="urn:microsoft.com/office/officeart/2005/8/layout/default"/>
    <dgm:cxn modelId="{260123D1-7A5D-48BD-9688-759010D5C4FB}"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4C2B1DAD-1DF0-413F-A6B5-1C0EDC35D6FD}" type="presOf" srcId="{F2103179-96ED-4A7F-B05C-6921D6031C09}" destId="{B2BFB56C-67A7-452B-802F-5F7E827C13F9}" srcOrd="0" destOrd="0" presId="urn:microsoft.com/office/officeart/2005/8/layout/default"/>
    <dgm:cxn modelId="{31B33514-6013-47DC-B86A-23F3159F54AF}" type="presOf" srcId="{AF416352-CE85-458F-A403-D1461F23E8F6}" destId="{B3D60F83-A71F-4664-B2E0-FDAF1E1F667A}" srcOrd="0" destOrd="0" presId="urn:microsoft.com/office/officeart/2005/8/layout/default"/>
    <dgm:cxn modelId="{D8DC88F1-B160-4372-928D-4476D0A2D660}" type="presOf" srcId="{F5192B22-188D-4905-865D-FB0F06FA51E5}" destId="{F626D2C1-E362-4EE4-A84D-3ECF9A9E587C}"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A97A8D6A-F386-41C5-905F-F0DBF786B8FF}"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3BE90DCF-A111-493D-84C1-4059BBB026B1}" type="presOf" srcId="{749654BA-097A-4093-B81D-F0D7C8F45CDF}" destId="{D38C2A64-A10E-4419-8CC2-7C9DBC741F60}" srcOrd="0" destOrd="0" presId="urn:microsoft.com/office/officeart/2005/8/layout/default"/>
    <dgm:cxn modelId="{B7427433-1C3F-464A-8A45-48360534B913}" type="presParOf" srcId="{2AFE754E-A9BE-43F0-99CC-FD0E25860E09}" destId="{AD9EF522-A474-43A3-8895-E1B5C946DABC}" srcOrd="0" destOrd="0" presId="urn:microsoft.com/office/officeart/2005/8/layout/default"/>
    <dgm:cxn modelId="{6D778BF3-19DF-4CE1-B4E6-AC7014BA15D3}" type="presParOf" srcId="{2AFE754E-A9BE-43F0-99CC-FD0E25860E09}" destId="{0337DDA8-12A4-4D35-A6BA-A52F916C71F9}" srcOrd="1" destOrd="0" presId="urn:microsoft.com/office/officeart/2005/8/layout/default"/>
    <dgm:cxn modelId="{D64EE653-BA4C-4E5D-8B92-4EDE87927D90}" type="presParOf" srcId="{2AFE754E-A9BE-43F0-99CC-FD0E25860E09}" destId="{F626D2C1-E362-4EE4-A84D-3ECF9A9E587C}" srcOrd="2" destOrd="0" presId="urn:microsoft.com/office/officeart/2005/8/layout/default"/>
    <dgm:cxn modelId="{1D892134-B56B-4AB6-BC12-74A5D9A0E674}" type="presParOf" srcId="{2AFE754E-A9BE-43F0-99CC-FD0E25860E09}" destId="{B0E36A32-ED2F-4B07-A82C-07B5A09FFFAF}" srcOrd="3" destOrd="0" presId="urn:microsoft.com/office/officeart/2005/8/layout/default"/>
    <dgm:cxn modelId="{300684C1-8B0B-4586-953E-3F00EEB73FF0}" type="presParOf" srcId="{2AFE754E-A9BE-43F0-99CC-FD0E25860E09}" destId="{D103E3C0-707E-4981-B759-BBF58D011072}" srcOrd="4" destOrd="0" presId="urn:microsoft.com/office/officeart/2005/8/layout/default"/>
    <dgm:cxn modelId="{F8A38DD7-CF6C-4A4A-8F61-07D3ABB8D1C3}" type="presParOf" srcId="{2AFE754E-A9BE-43F0-99CC-FD0E25860E09}" destId="{E5900466-67F8-46B4-B51F-DC4C80A488EE}" srcOrd="5" destOrd="0" presId="urn:microsoft.com/office/officeart/2005/8/layout/default"/>
    <dgm:cxn modelId="{66029A97-6EF0-4000-BB01-F7F9D6DD41C8}" type="presParOf" srcId="{2AFE754E-A9BE-43F0-99CC-FD0E25860E09}" destId="{D38C2A64-A10E-4419-8CC2-7C9DBC741F60}" srcOrd="6" destOrd="0" presId="urn:microsoft.com/office/officeart/2005/8/layout/default"/>
    <dgm:cxn modelId="{1E2F6009-F125-4D87-B7AC-CA8191DB2EA5}" type="presParOf" srcId="{2AFE754E-A9BE-43F0-99CC-FD0E25860E09}" destId="{27184C94-8BBD-4279-BF24-E340D2BB3CF4}" srcOrd="7" destOrd="0" presId="urn:microsoft.com/office/officeart/2005/8/layout/default"/>
    <dgm:cxn modelId="{8B2B350C-B756-4DD5-9B80-175D389318EE}" type="presParOf" srcId="{2AFE754E-A9BE-43F0-99CC-FD0E25860E09}" destId="{B3D60F83-A71F-4664-B2E0-FDAF1E1F667A}" srcOrd="8" destOrd="0" presId="urn:microsoft.com/office/officeart/2005/8/layout/default"/>
    <dgm:cxn modelId="{841AA4B7-FE29-490A-8C00-6FEACF1F9B15}" type="presParOf" srcId="{2AFE754E-A9BE-43F0-99CC-FD0E25860E09}" destId="{7494D5FB-4DF4-427E-A02C-DF883CFADE6A}" srcOrd="9" destOrd="0" presId="urn:microsoft.com/office/officeart/2005/8/layout/default"/>
    <dgm:cxn modelId="{403AB2FE-56F4-4678-AFA5-AA281B972E6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1558BFD0-03B8-4494-AD74-7CC335213498}" type="presOf" srcId="{AF416352-CE85-458F-A403-D1461F23E8F6}" destId="{B3D60F83-A71F-4664-B2E0-FDAF1E1F667A}" srcOrd="0" destOrd="0" presId="urn:microsoft.com/office/officeart/2005/8/layout/default"/>
    <dgm:cxn modelId="{1372E6E5-05B3-4130-BAB3-E1C1CF5C342E}"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AFFBCD66-ED28-45A9-ACE2-6287042071F5}" type="presOf" srcId="{F2103179-96ED-4A7F-B05C-6921D6031C09}" destId="{B2BFB56C-67A7-452B-802F-5F7E827C13F9}"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76F481-F614-4438-927A-387806E5328F}" type="presOf" srcId="{F5192B22-188D-4905-865D-FB0F06FA51E5}" destId="{F626D2C1-E362-4EE4-A84D-3ECF9A9E587C}" srcOrd="0" destOrd="0" presId="urn:microsoft.com/office/officeart/2005/8/layout/default"/>
    <dgm:cxn modelId="{8361FE1E-DF58-4941-ACBB-520DBC2DEE61}" type="presOf" srcId="{74B70E5F-85FA-42B8-A7FE-FD42B697C579}" destId="{AD9EF522-A474-43A3-8895-E1B5C946DABC}"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1F9AE19-CD92-48E9-B550-CE5230D9FF5A}" type="presOf" srcId="{749654BA-097A-4093-B81D-F0D7C8F45CDF}" destId="{D38C2A64-A10E-4419-8CC2-7C9DBC741F60}" srcOrd="0" destOrd="0" presId="urn:microsoft.com/office/officeart/2005/8/layout/default"/>
    <dgm:cxn modelId="{4A7FD812-4B1C-477B-8365-64A708C244D4}"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6393977E-8D3A-4561-8A88-A6C860E835DD}" type="presParOf" srcId="{2AFE754E-A9BE-43F0-99CC-FD0E25860E09}" destId="{AD9EF522-A474-43A3-8895-E1B5C946DABC}" srcOrd="0" destOrd="0" presId="urn:microsoft.com/office/officeart/2005/8/layout/default"/>
    <dgm:cxn modelId="{2A9C9E60-E66F-4220-90FC-147A5FB8FBCB}" type="presParOf" srcId="{2AFE754E-A9BE-43F0-99CC-FD0E25860E09}" destId="{0337DDA8-12A4-4D35-A6BA-A52F916C71F9}" srcOrd="1" destOrd="0" presId="urn:microsoft.com/office/officeart/2005/8/layout/default"/>
    <dgm:cxn modelId="{0737DE3B-3FB9-4D76-82E7-2B6304C8C15B}" type="presParOf" srcId="{2AFE754E-A9BE-43F0-99CC-FD0E25860E09}" destId="{F626D2C1-E362-4EE4-A84D-3ECF9A9E587C}" srcOrd="2" destOrd="0" presId="urn:microsoft.com/office/officeart/2005/8/layout/default"/>
    <dgm:cxn modelId="{84063E1A-2855-48F6-9D44-ABD5C5D88E86}" type="presParOf" srcId="{2AFE754E-A9BE-43F0-99CC-FD0E25860E09}" destId="{B0E36A32-ED2F-4B07-A82C-07B5A09FFFAF}" srcOrd="3" destOrd="0" presId="urn:microsoft.com/office/officeart/2005/8/layout/default"/>
    <dgm:cxn modelId="{59A27274-F5E3-47F6-9B26-9B96F064AD1F}" type="presParOf" srcId="{2AFE754E-A9BE-43F0-99CC-FD0E25860E09}" destId="{D103E3C0-707E-4981-B759-BBF58D011072}" srcOrd="4" destOrd="0" presId="urn:microsoft.com/office/officeart/2005/8/layout/default"/>
    <dgm:cxn modelId="{8702BE88-5367-44AC-9F8B-15703AFA6B2E}" type="presParOf" srcId="{2AFE754E-A9BE-43F0-99CC-FD0E25860E09}" destId="{E5900466-67F8-46B4-B51F-DC4C80A488EE}" srcOrd="5" destOrd="0" presId="urn:microsoft.com/office/officeart/2005/8/layout/default"/>
    <dgm:cxn modelId="{4F6C4344-81C4-4CCE-88CF-AC7F52DA3EE8}" type="presParOf" srcId="{2AFE754E-A9BE-43F0-99CC-FD0E25860E09}" destId="{D38C2A64-A10E-4419-8CC2-7C9DBC741F60}" srcOrd="6" destOrd="0" presId="urn:microsoft.com/office/officeart/2005/8/layout/default"/>
    <dgm:cxn modelId="{DD40A717-13A6-4637-8DDE-7AD4F49DF43C}" type="presParOf" srcId="{2AFE754E-A9BE-43F0-99CC-FD0E25860E09}" destId="{27184C94-8BBD-4279-BF24-E340D2BB3CF4}" srcOrd="7" destOrd="0" presId="urn:microsoft.com/office/officeart/2005/8/layout/default"/>
    <dgm:cxn modelId="{EAD59E79-A7A5-4FB4-BBF0-777C38292963}" type="presParOf" srcId="{2AFE754E-A9BE-43F0-99CC-FD0E25860E09}" destId="{B3D60F83-A71F-4664-B2E0-FDAF1E1F667A}" srcOrd="8" destOrd="0" presId="urn:microsoft.com/office/officeart/2005/8/layout/default"/>
    <dgm:cxn modelId="{9DF86E85-F992-403F-B8BF-24887C6CA286}" type="presParOf" srcId="{2AFE754E-A9BE-43F0-99CC-FD0E25860E09}" destId="{7494D5FB-4DF4-427E-A02C-DF883CFADE6A}" srcOrd="9" destOrd="0" presId="urn:microsoft.com/office/officeart/2005/8/layout/default"/>
    <dgm:cxn modelId="{4C404DE8-DD45-4E8E-B34C-5BA66B3833F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D6A761B3-36FC-49A2-A4CD-1ED3127133D2}" type="presOf" srcId="{F2103179-96ED-4A7F-B05C-6921D6031C09}" destId="{B2BFB56C-67A7-452B-802F-5F7E827C13F9}" srcOrd="0" destOrd="0" presId="urn:microsoft.com/office/officeart/2005/8/layout/default"/>
    <dgm:cxn modelId="{953E0A86-3220-48EE-9019-5EEE8712B22C}" type="presOf" srcId="{F5192B22-188D-4905-865D-FB0F06FA51E5}" destId="{F626D2C1-E362-4EE4-A84D-3ECF9A9E587C}"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1A6A91CF-5B33-46A7-A1B6-448ABAA663AE}" type="presOf" srcId="{AF416352-CE85-458F-A403-D1461F23E8F6}" destId="{B3D60F83-A71F-4664-B2E0-FDAF1E1F667A}" srcOrd="0" destOrd="0" presId="urn:microsoft.com/office/officeart/2005/8/layout/default"/>
    <dgm:cxn modelId="{BB16569D-57DF-4C72-B30F-9630EC6D8F9B}" type="presOf" srcId="{FAB1662F-7421-4F7B-A5C0-57390BFE5777}" destId="{2AFE754E-A9BE-43F0-99CC-FD0E25860E09}" srcOrd="0" destOrd="0" presId="urn:microsoft.com/office/officeart/2005/8/layout/default"/>
    <dgm:cxn modelId="{4DBFB9E1-A8C4-471F-87A0-886A258964DC}"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059DFAD-3473-4686-92B5-8534745B486F}" srcId="{FAB1662F-7421-4F7B-A5C0-57390BFE5777}" destId="{74B70E5F-85FA-42B8-A7FE-FD42B697C579}" srcOrd="0" destOrd="0" parTransId="{606FCD52-B795-4D11-9A2E-065852207DB8}" sibTransId="{799BB488-3E9F-4420-817A-B2F52C536B57}"/>
    <dgm:cxn modelId="{37E8E2E4-37AD-4E30-910B-1235D344AB72}" type="presOf" srcId="{749654BA-097A-4093-B81D-F0D7C8F45CDF}" destId="{D38C2A64-A10E-4419-8CC2-7C9DBC741F60}"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DEBEF851-D535-4EAA-8A72-101DB569839D}" type="presOf" srcId="{74B70E5F-85FA-42B8-A7FE-FD42B697C579}" destId="{AD9EF522-A474-43A3-8895-E1B5C946DABC}" srcOrd="0" destOrd="0" presId="urn:microsoft.com/office/officeart/2005/8/layout/default"/>
    <dgm:cxn modelId="{4A9CF68D-5BC4-4D1E-80CB-B4077329A08E}" type="presParOf" srcId="{2AFE754E-A9BE-43F0-99CC-FD0E25860E09}" destId="{AD9EF522-A474-43A3-8895-E1B5C946DABC}" srcOrd="0" destOrd="0" presId="urn:microsoft.com/office/officeart/2005/8/layout/default"/>
    <dgm:cxn modelId="{4EBDAD81-D4DE-46EB-A610-3B67314948BA}" type="presParOf" srcId="{2AFE754E-A9BE-43F0-99CC-FD0E25860E09}" destId="{0337DDA8-12A4-4D35-A6BA-A52F916C71F9}" srcOrd="1" destOrd="0" presId="urn:microsoft.com/office/officeart/2005/8/layout/default"/>
    <dgm:cxn modelId="{50FB3BA6-0086-4A41-8AE4-40419FF74B11}" type="presParOf" srcId="{2AFE754E-A9BE-43F0-99CC-FD0E25860E09}" destId="{F626D2C1-E362-4EE4-A84D-3ECF9A9E587C}" srcOrd="2" destOrd="0" presId="urn:microsoft.com/office/officeart/2005/8/layout/default"/>
    <dgm:cxn modelId="{0ED84A90-5FF1-48EB-9794-63D1486A367D}" type="presParOf" srcId="{2AFE754E-A9BE-43F0-99CC-FD0E25860E09}" destId="{B0E36A32-ED2F-4B07-A82C-07B5A09FFFAF}" srcOrd="3" destOrd="0" presId="urn:microsoft.com/office/officeart/2005/8/layout/default"/>
    <dgm:cxn modelId="{A2B22FA4-1F2C-49A5-A50E-986FBA5E603E}" type="presParOf" srcId="{2AFE754E-A9BE-43F0-99CC-FD0E25860E09}" destId="{D103E3C0-707E-4981-B759-BBF58D011072}" srcOrd="4" destOrd="0" presId="urn:microsoft.com/office/officeart/2005/8/layout/default"/>
    <dgm:cxn modelId="{7ADCF2AD-8EB8-406E-A298-9EC3DF1EB388}" type="presParOf" srcId="{2AFE754E-A9BE-43F0-99CC-FD0E25860E09}" destId="{E5900466-67F8-46B4-B51F-DC4C80A488EE}" srcOrd="5" destOrd="0" presId="urn:microsoft.com/office/officeart/2005/8/layout/default"/>
    <dgm:cxn modelId="{CEE7A0C7-54EA-4446-8455-86F90FEBA751}" type="presParOf" srcId="{2AFE754E-A9BE-43F0-99CC-FD0E25860E09}" destId="{D38C2A64-A10E-4419-8CC2-7C9DBC741F60}" srcOrd="6" destOrd="0" presId="urn:microsoft.com/office/officeart/2005/8/layout/default"/>
    <dgm:cxn modelId="{39FA5A8C-FD23-4365-AD64-257634C390F0}" type="presParOf" srcId="{2AFE754E-A9BE-43F0-99CC-FD0E25860E09}" destId="{27184C94-8BBD-4279-BF24-E340D2BB3CF4}" srcOrd="7" destOrd="0" presId="urn:microsoft.com/office/officeart/2005/8/layout/default"/>
    <dgm:cxn modelId="{1AFD1F2F-E08D-474D-977F-6A0ED3B01314}" type="presParOf" srcId="{2AFE754E-A9BE-43F0-99CC-FD0E25860E09}" destId="{B3D60F83-A71F-4664-B2E0-FDAF1E1F667A}" srcOrd="8" destOrd="0" presId="urn:microsoft.com/office/officeart/2005/8/layout/default"/>
    <dgm:cxn modelId="{17AC697A-E429-45D6-B025-E03EAC1DB48B}" type="presParOf" srcId="{2AFE754E-A9BE-43F0-99CC-FD0E25860E09}" destId="{7494D5FB-4DF4-427E-A02C-DF883CFADE6A}" srcOrd="9" destOrd="0" presId="urn:microsoft.com/office/officeart/2005/8/layout/default"/>
    <dgm:cxn modelId="{CA092B5A-DD7A-4FCD-9E44-7E532FC7F1E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8C331A3E-2855-4B68-9C23-E5E9334EFE10}" type="presOf" srcId="{F2103179-96ED-4A7F-B05C-6921D6031C09}" destId="{B2BFB56C-67A7-452B-802F-5F7E827C13F9}" srcOrd="0" destOrd="0" presId="urn:microsoft.com/office/officeart/2005/8/layout/default"/>
    <dgm:cxn modelId="{50C30E63-459B-4EA6-85B0-42C75E1C0A95}" type="presOf" srcId="{F5192B22-188D-4905-865D-FB0F06FA51E5}" destId="{F626D2C1-E362-4EE4-A84D-3ECF9A9E587C}" srcOrd="0" destOrd="0" presId="urn:microsoft.com/office/officeart/2005/8/layout/default"/>
    <dgm:cxn modelId="{E2600280-3879-45ED-ABA4-30EA1E025738}" type="presOf" srcId="{74B70E5F-85FA-42B8-A7FE-FD42B697C579}" destId="{AD9EF522-A474-43A3-8895-E1B5C946DABC}" srcOrd="0" destOrd="0" presId="urn:microsoft.com/office/officeart/2005/8/layout/default"/>
    <dgm:cxn modelId="{E753277D-78FC-4F19-B1C2-85D5C28B56BC}" type="presOf" srcId="{AF416352-CE85-458F-A403-D1461F23E8F6}" destId="{B3D60F83-A71F-4664-B2E0-FDAF1E1F667A}"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3F2775AD-E5B5-4B3B-9AB5-06151CEE193B}" srcId="{FAB1662F-7421-4F7B-A5C0-57390BFE5777}" destId="{B305BEE9-96E7-4D38-B9B2-E40B0F514BFD}" srcOrd="2" destOrd="0" parTransId="{F20EB76F-D5B3-421C-BA9D-2033FC3056A5}" sibTransId="{41BBECFD-9737-4437-B95D-59D5F11DCB2A}"/>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AEA0C1AF-6C2F-44DF-81AD-B326200377C4}" type="presOf" srcId="{749654BA-097A-4093-B81D-F0D7C8F45CDF}" destId="{D38C2A64-A10E-4419-8CC2-7C9DBC741F60}"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6C72D547-C3EC-4F55-9831-B3F94A82AC12}" type="presOf" srcId="{B305BEE9-96E7-4D38-B9B2-E40B0F514BFD}" destId="{D103E3C0-707E-4981-B759-BBF58D011072}" srcOrd="0" destOrd="0" presId="urn:microsoft.com/office/officeart/2005/8/layout/default"/>
    <dgm:cxn modelId="{8BB1CE7C-24A9-45E4-8E4D-8D21C6A85E51}" type="presOf" srcId="{FAB1662F-7421-4F7B-A5C0-57390BFE5777}" destId="{2AFE754E-A9BE-43F0-99CC-FD0E25860E0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231DFC54-4876-4814-8CF1-AE86F031D007}" type="presParOf" srcId="{2AFE754E-A9BE-43F0-99CC-FD0E25860E09}" destId="{AD9EF522-A474-43A3-8895-E1B5C946DABC}" srcOrd="0" destOrd="0" presId="urn:microsoft.com/office/officeart/2005/8/layout/default"/>
    <dgm:cxn modelId="{6C817991-526A-41A0-B73E-AA08A35B57A3}" type="presParOf" srcId="{2AFE754E-A9BE-43F0-99CC-FD0E25860E09}" destId="{0337DDA8-12A4-4D35-A6BA-A52F916C71F9}" srcOrd="1" destOrd="0" presId="urn:microsoft.com/office/officeart/2005/8/layout/default"/>
    <dgm:cxn modelId="{8693A42A-3BF3-41F4-8B1A-228294A274A0}" type="presParOf" srcId="{2AFE754E-A9BE-43F0-99CC-FD0E25860E09}" destId="{F626D2C1-E362-4EE4-A84D-3ECF9A9E587C}" srcOrd="2" destOrd="0" presId="urn:microsoft.com/office/officeart/2005/8/layout/default"/>
    <dgm:cxn modelId="{97FD03BB-40A3-4F95-B20B-C396F2F393F3}" type="presParOf" srcId="{2AFE754E-A9BE-43F0-99CC-FD0E25860E09}" destId="{B0E36A32-ED2F-4B07-A82C-07B5A09FFFAF}" srcOrd="3" destOrd="0" presId="urn:microsoft.com/office/officeart/2005/8/layout/default"/>
    <dgm:cxn modelId="{F622AB5F-A6EF-43F0-B0A4-9826B199DE11}" type="presParOf" srcId="{2AFE754E-A9BE-43F0-99CC-FD0E25860E09}" destId="{D103E3C0-707E-4981-B759-BBF58D011072}" srcOrd="4" destOrd="0" presId="urn:microsoft.com/office/officeart/2005/8/layout/default"/>
    <dgm:cxn modelId="{3AA10A46-A99A-4AB4-9460-0D2D732540CB}" type="presParOf" srcId="{2AFE754E-A9BE-43F0-99CC-FD0E25860E09}" destId="{E5900466-67F8-46B4-B51F-DC4C80A488EE}" srcOrd="5" destOrd="0" presId="urn:microsoft.com/office/officeart/2005/8/layout/default"/>
    <dgm:cxn modelId="{2EA7472A-F282-46DA-BF7F-8B70B273D731}" type="presParOf" srcId="{2AFE754E-A9BE-43F0-99CC-FD0E25860E09}" destId="{D38C2A64-A10E-4419-8CC2-7C9DBC741F60}" srcOrd="6" destOrd="0" presId="urn:microsoft.com/office/officeart/2005/8/layout/default"/>
    <dgm:cxn modelId="{B09D0DFC-1C43-48B9-8094-36901A190ED9}" type="presParOf" srcId="{2AFE754E-A9BE-43F0-99CC-FD0E25860E09}" destId="{27184C94-8BBD-4279-BF24-E340D2BB3CF4}" srcOrd="7" destOrd="0" presId="urn:microsoft.com/office/officeart/2005/8/layout/default"/>
    <dgm:cxn modelId="{14D8C9E9-1F45-4EB4-8F04-5F39CB8FB98A}" type="presParOf" srcId="{2AFE754E-A9BE-43F0-99CC-FD0E25860E09}" destId="{B3D60F83-A71F-4664-B2E0-FDAF1E1F667A}" srcOrd="8" destOrd="0" presId="urn:microsoft.com/office/officeart/2005/8/layout/default"/>
    <dgm:cxn modelId="{184166AD-FD09-469C-A9C4-FC0BF10E2AA2}" type="presParOf" srcId="{2AFE754E-A9BE-43F0-99CC-FD0E25860E09}" destId="{7494D5FB-4DF4-427E-A02C-DF883CFADE6A}" srcOrd="9" destOrd="0" presId="urn:microsoft.com/office/officeart/2005/8/layout/default"/>
    <dgm:cxn modelId="{288CC0C1-DDC4-4675-89B1-F43D614B9D30}"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27E8434F-1C78-4F5D-B098-6306C8F5CEBF}" type="presOf" srcId="{74B70E5F-85FA-42B8-A7FE-FD42B697C579}" destId="{AD9EF522-A474-43A3-8895-E1B5C946DABC}" srcOrd="0" destOrd="0" presId="urn:microsoft.com/office/officeart/2005/8/layout/default"/>
    <dgm:cxn modelId="{BDB93BD1-474B-4E5D-A828-47643DC39C97}"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8FF36685-6046-4F9D-8E79-356C3CF5BB23}" type="presOf" srcId="{B305BEE9-96E7-4D38-B9B2-E40B0F514BFD}" destId="{D103E3C0-707E-4981-B759-BBF58D011072}" srcOrd="0" destOrd="0" presId="urn:microsoft.com/office/officeart/2005/8/layout/default"/>
    <dgm:cxn modelId="{90CFE519-2792-461A-94A6-23DAAED2E2B3}"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752F71E0-AF0A-4DC0-A0CC-AEB501BACF28}" type="presOf" srcId="{FAB1662F-7421-4F7B-A5C0-57390BFE5777}" destId="{2AFE754E-A9BE-43F0-99CC-FD0E25860E09}" srcOrd="0" destOrd="0" presId="urn:microsoft.com/office/officeart/2005/8/layout/default"/>
    <dgm:cxn modelId="{D01EB9B4-C898-47BD-81F4-F25FBBEDA5BF}" type="presOf" srcId="{749654BA-097A-4093-B81D-F0D7C8F45CDF}" destId="{D38C2A64-A10E-4419-8CC2-7C9DBC741F60}"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AFC29FCC-2C7D-4D7C-AD01-38D13F0511F5}" type="presOf" srcId="{F2103179-96ED-4A7F-B05C-6921D6031C09}" destId="{B2BFB56C-67A7-452B-802F-5F7E827C13F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5E333AEC-73ED-4561-BF0C-A1BC6C235E14}" type="presParOf" srcId="{2AFE754E-A9BE-43F0-99CC-FD0E25860E09}" destId="{AD9EF522-A474-43A3-8895-E1B5C946DABC}" srcOrd="0" destOrd="0" presId="urn:microsoft.com/office/officeart/2005/8/layout/default"/>
    <dgm:cxn modelId="{E3F0075D-820A-4115-B3E1-0C5FE8C22725}" type="presParOf" srcId="{2AFE754E-A9BE-43F0-99CC-FD0E25860E09}" destId="{0337DDA8-12A4-4D35-A6BA-A52F916C71F9}" srcOrd="1" destOrd="0" presId="urn:microsoft.com/office/officeart/2005/8/layout/default"/>
    <dgm:cxn modelId="{48D22D21-D178-4FC7-B080-AEDDC897DB52}" type="presParOf" srcId="{2AFE754E-A9BE-43F0-99CC-FD0E25860E09}" destId="{F626D2C1-E362-4EE4-A84D-3ECF9A9E587C}" srcOrd="2" destOrd="0" presId="urn:microsoft.com/office/officeart/2005/8/layout/default"/>
    <dgm:cxn modelId="{9EB8D6C9-635C-4566-952C-32157553F023}" type="presParOf" srcId="{2AFE754E-A9BE-43F0-99CC-FD0E25860E09}" destId="{B0E36A32-ED2F-4B07-A82C-07B5A09FFFAF}" srcOrd="3" destOrd="0" presId="urn:microsoft.com/office/officeart/2005/8/layout/default"/>
    <dgm:cxn modelId="{8A2DB7C1-DAB3-457D-9152-75B3A5ADB504}" type="presParOf" srcId="{2AFE754E-A9BE-43F0-99CC-FD0E25860E09}" destId="{D103E3C0-707E-4981-B759-BBF58D011072}" srcOrd="4" destOrd="0" presId="urn:microsoft.com/office/officeart/2005/8/layout/default"/>
    <dgm:cxn modelId="{4BB48D76-2489-4C1E-837A-D94340D3C10F}" type="presParOf" srcId="{2AFE754E-A9BE-43F0-99CC-FD0E25860E09}" destId="{E5900466-67F8-46B4-B51F-DC4C80A488EE}" srcOrd="5" destOrd="0" presId="urn:microsoft.com/office/officeart/2005/8/layout/default"/>
    <dgm:cxn modelId="{44BD46E9-948B-49CE-A4B6-C0360F4E7490}" type="presParOf" srcId="{2AFE754E-A9BE-43F0-99CC-FD0E25860E09}" destId="{D38C2A64-A10E-4419-8CC2-7C9DBC741F60}" srcOrd="6" destOrd="0" presId="urn:microsoft.com/office/officeart/2005/8/layout/default"/>
    <dgm:cxn modelId="{D8F49BAA-21B4-4510-939D-575E1846F449}" type="presParOf" srcId="{2AFE754E-A9BE-43F0-99CC-FD0E25860E09}" destId="{27184C94-8BBD-4279-BF24-E340D2BB3CF4}" srcOrd="7" destOrd="0" presId="urn:microsoft.com/office/officeart/2005/8/layout/default"/>
    <dgm:cxn modelId="{DCB5FF40-95C1-48F7-A940-4A105042C97E}" type="presParOf" srcId="{2AFE754E-A9BE-43F0-99CC-FD0E25860E09}" destId="{B3D60F83-A71F-4664-B2E0-FDAF1E1F667A}" srcOrd="8" destOrd="0" presId="urn:microsoft.com/office/officeart/2005/8/layout/default"/>
    <dgm:cxn modelId="{381DC1AF-2BB1-4AC3-A65A-D3CEFDE77526}" type="presParOf" srcId="{2AFE754E-A9BE-43F0-99CC-FD0E25860E09}" destId="{7494D5FB-4DF4-427E-A02C-DF883CFADE6A}" srcOrd="9" destOrd="0" presId="urn:microsoft.com/office/officeart/2005/8/layout/default"/>
    <dgm:cxn modelId="{9D614548-4591-4135-A18E-E686B917B558}"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3_2" csCatId="accent3" phldr="1"/>
      <dgm:spPr/>
      <dgm:t>
        <a:bodyPr/>
        <a:lstStyle/>
        <a:p>
          <a:endParaRPr lang="en-US"/>
        </a:p>
      </dgm:t>
    </dgm:pt>
    <dgm:pt modelId="{ABA94078-415A-4746-B338-0DE50D167765}">
      <dgm:prSet phldrT="[Text]"/>
      <dgm:spPr/>
      <dgm:t>
        <a:bodyPr/>
        <a:lstStyle/>
        <a:p>
          <a:r>
            <a:rPr lang="en-US" b="1" dirty="0" smtClean="0">
              <a:latin typeface="+mn-lt"/>
              <a:cs typeface="Segoe UI Light" panose="020B0502040204020203" pitchFamily="34" charset="0"/>
            </a:rPr>
            <a:t>Manually Managed</a:t>
          </a:r>
          <a:endParaRPr lang="en-US" b="1" dirty="0">
            <a:latin typeface="+mn-lt"/>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dirty="0" smtClean="0">
              <a:latin typeface="Segoe UI Light" panose="020B0502040204020203" pitchFamily="34" charset="0"/>
              <a:cs typeface="Segoe UI Light" panose="020B0502040204020203" pitchFamily="34" charset="0"/>
            </a:rPr>
            <a:t>Apache </a:t>
          </a:r>
          <a:r>
            <a:rPr lang="en-US" dirty="0" err="1" smtClean="0">
              <a:latin typeface="Segoe UI Light" panose="020B0502040204020203" pitchFamily="34" charset="0"/>
              <a:cs typeface="Segoe UI Light" panose="020B0502040204020203" pitchFamily="34" charset="0"/>
            </a:rPr>
            <a:t>Lucene</a:t>
          </a:r>
          <a:endParaRPr lang="en-US"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B2EFCD2E-75B4-4849-AA96-F6A28228A999}">
      <dgm:prSet phldrT="[Text]"/>
      <dgm:spPr/>
      <dgm:t>
        <a:bodyPr/>
        <a:lstStyle/>
        <a:p>
          <a:r>
            <a:rPr lang="en-US" dirty="0" smtClean="0">
              <a:latin typeface="Segoe UI Light" panose="020B0502040204020203" pitchFamily="34" charset="0"/>
              <a:cs typeface="Segoe UI Light" panose="020B0502040204020203" pitchFamily="34" charset="0"/>
            </a:rPr>
            <a:t>Apache SOLR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F369B857-7C93-4782-9857-C71A8DBF465F}" type="par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5C1D5B8-8EE8-4687-AFB4-F340748F050E}" type="sib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ABE75CE-36EB-4BBB-B949-FBE6E5CEB4D6}">
      <dgm:prSet phldrT="[Text]"/>
      <dgm:spPr/>
      <dgm:t>
        <a:bodyPr/>
        <a:lstStyle/>
        <a:p>
          <a:r>
            <a:rPr lang="en-US" dirty="0" smtClean="0">
              <a:latin typeface="Segoe UI Light" panose="020B0502040204020203" pitchFamily="34" charset="0"/>
              <a:cs typeface="Segoe UI Light" panose="020B0502040204020203" pitchFamily="34" charset="0"/>
            </a:rPr>
            <a:t>Elasticsearch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C0AEAA98-59CB-4FF1-B513-224B0F1EDFD6}" type="par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871C90BB-3B2B-479C-8984-444F21ACC902}" type="sib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AE032B68-7AA2-40F7-869C-7D0B9FBF933B}">
      <dgm:prSet phldrT="[Text]"/>
      <dgm:spPr/>
      <dgm:t>
        <a:bodyPr/>
        <a:lstStyle/>
        <a:p>
          <a:r>
            <a:rPr lang="en-US" dirty="0" smtClean="0">
              <a:latin typeface="Segoe UI Light" panose="020B0502040204020203" pitchFamily="34" charset="0"/>
              <a:cs typeface="Segoe UI Light" panose="020B0502040204020203" pitchFamily="34" charset="0"/>
            </a:rPr>
            <a:t>SharePoint Search</a:t>
          </a:r>
          <a:endParaRPr lang="en-US" dirty="0">
            <a:latin typeface="Segoe UI Light" panose="020B0502040204020203" pitchFamily="34" charset="0"/>
            <a:cs typeface="Segoe UI Light" panose="020B0502040204020203" pitchFamily="34" charset="0"/>
          </a:endParaRPr>
        </a:p>
      </dgm:t>
    </dgm:pt>
    <dgm:pt modelId="{715934F9-890D-41BE-B325-3E5C2B43E221}" type="par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60B3B9BD-C550-4B07-9718-52A6AA082D8B}" type="sib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BB8F218F-42AD-4F88-A393-F33F14A0E76A}">
      <dgm:prSet phldrT="[Text]"/>
      <dgm:spPr/>
      <dgm:t>
        <a:bodyPr/>
        <a:lstStyle/>
        <a:p>
          <a:r>
            <a:rPr lang="en-US" dirty="0" err="1" smtClean="0">
              <a:latin typeface="Segoe UI Light" panose="020B0502040204020203" pitchFamily="34" charset="0"/>
              <a:cs typeface="Segoe UI Light" panose="020B0502040204020203" pitchFamily="34" charset="0"/>
            </a:rPr>
            <a:t>Endeca</a:t>
          </a:r>
          <a:endParaRPr lang="en-US" dirty="0">
            <a:latin typeface="Segoe UI Light" panose="020B0502040204020203" pitchFamily="34" charset="0"/>
            <a:cs typeface="Segoe UI Light" panose="020B0502040204020203" pitchFamily="34" charset="0"/>
          </a:endParaRPr>
        </a:p>
      </dgm:t>
    </dgm:pt>
    <dgm:pt modelId="{CE55EEAD-D80F-4342-ABCC-8EE2623D8AA4}" type="parTrans" cxnId="{1C349D36-D2BB-46D1-8BB5-1E4B0355FCD5}">
      <dgm:prSet/>
      <dgm:spPr/>
      <dgm:t>
        <a:bodyPr/>
        <a:lstStyle/>
        <a:p>
          <a:endParaRPr lang="en-US"/>
        </a:p>
      </dgm:t>
    </dgm:pt>
    <dgm:pt modelId="{57E5E703-9B20-4072-97AE-A3AFB8312A42}" type="sibTrans" cxnId="{1C349D36-D2BB-46D1-8BB5-1E4B0355FCD5}">
      <dgm:prSet/>
      <dgm:spPr/>
      <dgm:t>
        <a:bodyPr/>
        <a:lstStyle/>
        <a:p>
          <a:endParaRPr lang="en-US"/>
        </a:p>
      </dgm:t>
    </dgm:pt>
    <dgm:pt modelId="{0190E47B-A294-476A-A8CC-EBBE06E5F3C5}">
      <dgm:prSet phldrT="[Text]"/>
      <dgm:spPr/>
      <dgm:t>
        <a:bodyPr/>
        <a:lstStyle/>
        <a:p>
          <a:r>
            <a:rPr lang="en-US" dirty="0" smtClean="0">
              <a:latin typeface="Segoe UI Light" panose="020B0502040204020203" pitchFamily="34" charset="0"/>
              <a:cs typeface="Segoe UI Light" panose="020B0502040204020203" pitchFamily="34" charset="0"/>
            </a:rPr>
            <a:t>SLI</a:t>
          </a:r>
          <a:endParaRPr lang="en-US" dirty="0">
            <a:latin typeface="Segoe UI Light" panose="020B0502040204020203" pitchFamily="34" charset="0"/>
            <a:cs typeface="Segoe UI Light" panose="020B0502040204020203" pitchFamily="34" charset="0"/>
          </a:endParaRPr>
        </a:p>
      </dgm:t>
    </dgm:pt>
    <dgm:pt modelId="{3CD06B66-BA5C-4EA6-8FF2-A1B777D50664}" type="parTrans" cxnId="{334B2E70-DB38-4867-B86D-5994B5438D46}">
      <dgm:prSet/>
      <dgm:spPr/>
      <dgm:t>
        <a:bodyPr/>
        <a:lstStyle/>
        <a:p>
          <a:endParaRPr lang="en-US"/>
        </a:p>
      </dgm:t>
    </dgm:pt>
    <dgm:pt modelId="{6ABBF544-2FEA-4437-9E18-D2501BEFD6D0}" type="sibTrans" cxnId="{334B2E70-DB38-4867-B86D-5994B5438D46}">
      <dgm:prSet/>
      <dgm:spPr/>
      <dgm:t>
        <a:bodyPr/>
        <a:lstStyle/>
        <a:p>
          <a:endParaRPr lang="en-US"/>
        </a:p>
      </dgm:t>
    </dgm:pt>
    <dgm:pt modelId="{8C9858A0-C712-49EF-BA26-493A5EB0C8D9}">
      <dgm:prSet phldrT="[Text]"/>
      <dgm:spPr/>
      <dgm:t>
        <a:bodyPr/>
        <a:lstStyle/>
        <a:p>
          <a:r>
            <a:rPr lang="en-US" dirty="0" smtClean="0">
              <a:latin typeface="Segoe UI Light" panose="020B0502040204020203" pitchFamily="34" charset="0"/>
              <a:cs typeface="Segoe UI Light" panose="020B0502040204020203" pitchFamily="34" charset="0"/>
            </a:rPr>
            <a:t>Google Commerce Search</a:t>
          </a:r>
          <a:endParaRPr lang="en-US" dirty="0">
            <a:latin typeface="Segoe UI Light" panose="020B0502040204020203" pitchFamily="34" charset="0"/>
            <a:cs typeface="Segoe UI Light" panose="020B0502040204020203" pitchFamily="34" charset="0"/>
          </a:endParaRPr>
        </a:p>
      </dgm:t>
    </dgm:pt>
    <dgm:pt modelId="{C42F4B52-7002-4ABA-88BE-54A1C096A2E2}" type="parTrans" cxnId="{9A357834-AE72-463B-A1A9-ABABCCAF4F46}">
      <dgm:prSet/>
      <dgm:spPr/>
      <dgm:t>
        <a:bodyPr/>
        <a:lstStyle/>
        <a:p>
          <a:endParaRPr lang="en-US"/>
        </a:p>
      </dgm:t>
    </dgm:pt>
    <dgm:pt modelId="{33818C6C-0B07-4810-891C-75E750E8FAB2}" type="sibTrans" cxnId="{9A357834-AE72-463B-A1A9-ABABCCAF4F46}">
      <dgm:prSet/>
      <dgm:spPr/>
      <dgm:t>
        <a:bodyPr/>
        <a:lstStyle/>
        <a:p>
          <a:endParaRPr lang="en-US"/>
        </a:p>
      </dgm:t>
    </dgm:pt>
    <dgm:pt modelId="{8CBB3486-52BF-4907-8153-2A1B2E134F5B}">
      <dgm:prSet phldrT="[Text]"/>
      <dgm:spPr/>
      <dgm:t>
        <a:bodyPr/>
        <a:lstStyle/>
        <a:p>
          <a:r>
            <a:rPr lang="en-US" dirty="0" smtClean="0">
              <a:latin typeface="Segoe UI Light" panose="020B0502040204020203" pitchFamily="34" charset="0"/>
              <a:cs typeface="Segoe UI Light" panose="020B0502040204020203" pitchFamily="34" charset="0"/>
            </a:rPr>
            <a:t>and others…</a:t>
          </a:r>
          <a:endParaRPr lang="en-US" dirty="0">
            <a:latin typeface="Segoe UI Light" panose="020B0502040204020203" pitchFamily="34" charset="0"/>
            <a:cs typeface="Segoe UI Light" panose="020B0502040204020203" pitchFamily="34" charset="0"/>
          </a:endParaRPr>
        </a:p>
      </dgm:t>
    </dgm:pt>
    <dgm:pt modelId="{26F7B99C-1AD0-4486-9FC0-7CF98660714F}" type="parTrans" cxnId="{4E991D7F-C208-44CB-A89D-71B8BF43D27E}">
      <dgm:prSet/>
      <dgm:spPr/>
      <dgm:t>
        <a:bodyPr/>
        <a:lstStyle/>
        <a:p>
          <a:endParaRPr lang="en-US"/>
        </a:p>
      </dgm:t>
    </dgm:pt>
    <dgm:pt modelId="{0DD56E67-F24E-498D-9F50-9C9D14A9EEE6}" type="sibTrans" cxnId="{4E991D7F-C208-44CB-A89D-71B8BF43D27E}">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0C220F30-9CF8-4DB8-86E7-CDF471D20870}" type="pres">
      <dgm:prSet presAssocID="{D5AC4FD8-070C-4865-A66C-53A32AC68386}" presName="conn2-1" presStyleLbl="parChTrans1D2" presStyleIdx="0" presStyleCnt="8"/>
      <dgm:spPr/>
      <dgm:t>
        <a:bodyPr/>
        <a:lstStyle/>
        <a:p>
          <a:endParaRPr lang="en-US"/>
        </a:p>
      </dgm:t>
    </dgm:pt>
    <dgm:pt modelId="{B3F4A5DC-ADFF-4B68-A0FA-B92D72BCD3F7}" type="pres">
      <dgm:prSet presAssocID="{D5AC4FD8-070C-4865-A66C-53A32AC68386}" presName="connTx" presStyleLbl="parChTrans1D2" presStyleIdx="0" presStyleCnt="8"/>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0" presStyleCnt="8">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3F04F3A2-BE4E-4F6C-8748-911F9BAA3D3A}" type="pres">
      <dgm:prSet presAssocID="{F369B857-7C93-4782-9857-C71A8DBF465F}" presName="conn2-1" presStyleLbl="parChTrans1D2" presStyleIdx="1" presStyleCnt="8"/>
      <dgm:spPr/>
      <dgm:t>
        <a:bodyPr/>
        <a:lstStyle/>
        <a:p>
          <a:endParaRPr lang="en-US"/>
        </a:p>
      </dgm:t>
    </dgm:pt>
    <dgm:pt modelId="{04A3AD10-C959-4585-96CD-5B42E57AE5C4}" type="pres">
      <dgm:prSet presAssocID="{F369B857-7C93-4782-9857-C71A8DBF465F}" presName="connTx" presStyleLbl="parChTrans1D2" presStyleIdx="1" presStyleCnt="8"/>
      <dgm:spPr/>
      <dgm:t>
        <a:bodyPr/>
        <a:lstStyle/>
        <a:p>
          <a:endParaRPr lang="en-US"/>
        </a:p>
      </dgm:t>
    </dgm:pt>
    <dgm:pt modelId="{3D494372-7F4B-4344-859A-687CDB017A0D}" type="pres">
      <dgm:prSet presAssocID="{B2EFCD2E-75B4-4849-AA96-F6A28228A999}" presName="root2" presStyleCnt="0"/>
      <dgm:spPr/>
    </dgm:pt>
    <dgm:pt modelId="{A806163D-05F3-4079-BC0E-7B60B3BA071C}" type="pres">
      <dgm:prSet presAssocID="{B2EFCD2E-75B4-4849-AA96-F6A28228A999}" presName="LevelTwoTextNode" presStyleLbl="node2" presStyleIdx="1" presStyleCnt="8">
        <dgm:presLayoutVars>
          <dgm:chPref val="3"/>
        </dgm:presLayoutVars>
      </dgm:prSet>
      <dgm:spPr/>
      <dgm:t>
        <a:bodyPr/>
        <a:lstStyle/>
        <a:p>
          <a:endParaRPr lang="en-US"/>
        </a:p>
      </dgm:t>
    </dgm:pt>
    <dgm:pt modelId="{00CC5C5F-91E0-4679-812B-74BB4885E03F}" type="pres">
      <dgm:prSet presAssocID="{B2EFCD2E-75B4-4849-AA96-F6A28228A999}" presName="level3hierChild" presStyleCnt="0"/>
      <dgm:spPr/>
    </dgm:pt>
    <dgm:pt modelId="{9CB0EBD4-F9FE-4633-8D69-E755B482C1D2}" type="pres">
      <dgm:prSet presAssocID="{C0AEAA98-59CB-4FF1-B513-224B0F1EDFD6}" presName="conn2-1" presStyleLbl="parChTrans1D2" presStyleIdx="2" presStyleCnt="8"/>
      <dgm:spPr/>
      <dgm:t>
        <a:bodyPr/>
        <a:lstStyle/>
        <a:p>
          <a:endParaRPr lang="en-US"/>
        </a:p>
      </dgm:t>
    </dgm:pt>
    <dgm:pt modelId="{861FBDDD-4240-4D1D-844B-597CBA57B2CC}" type="pres">
      <dgm:prSet presAssocID="{C0AEAA98-59CB-4FF1-B513-224B0F1EDFD6}" presName="connTx" presStyleLbl="parChTrans1D2" presStyleIdx="2" presStyleCnt="8"/>
      <dgm:spPr/>
      <dgm:t>
        <a:bodyPr/>
        <a:lstStyle/>
        <a:p>
          <a:endParaRPr lang="en-US"/>
        </a:p>
      </dgm:t>
    </dgm:pt>
    <dgm:pt modelId="{67D9B38F-77D5-493A-B3B1-374DA7EBBD65}" type="pres">
      <dgm:prSet presAssocID="{AABE75CE-36EB-4BBB-B949-FBE6E5CEB4D6}" presName="root2" presStyleCnt="0"/>
      <dgm:spPr/>
    </dgm:pt>
    <dgm:pt modelId="{C26C1291-A6B9-46F5-B467-8E1BC9C36FE1}" type="pres">
      <dgm:prSet presAssocID="{AABE75CE-36EB-4BBB-B949-FBE6E5CEB4D6}" presName="LevelTwoTextNode" presStyleLbl="node2" presStyleIdx="2" presStyleCnt="8">
        <dgm:presLayoutVars>
          <dgm:chPref val="3"/>
        </dgm:presLayoutVars>
      </dgm:prSet>
      <dgm:spPr/>
      <dgm:t>
        <a:bodyPr/>
        <a:lstStyle/>
        <a:p>
          <a:endParaRPr lang="en-US"/>
        </a:p>
      </dgm:t>
    </dgm:pt>
    <dgm:pt modelId="{5DFE32DD-25FF-4582-9C41-E553B8F99B4F}" type="pres">
      <dgm:prSet presAssocID="{AABE75CE-36EB-4BBB-B949-FBE6E5CEB4D6}" presName="level3hierChild" presStyleCnt="0"/>
      <dgm:spPr/>
    </dgm:pt>
    <dgm:pt modelId="{A2BDEAEE-BEAE-4102-9FF7-721372ED5EB7}" type="pres">
      <dgm:prSet presAssocID="{715934F9-890D-41BE-B325-3E5C2B43E221}" presName="conn2-1" presStyleLbl="parChTrans1D2" presStyleIdx="3" presStyleCnt="8"/>
      <dgm:spPr/>
      <dgm:t>
        <a:bodyPr/>
        <a:lstStyle/>
        <a:p>
          <a:endParaRPr lang="en-US"/>
        </a:p>
      </dgm:t>
    </dgm:pt>
    <dgm:pt modelId="{E59D232A-FAEE-4874-A48F-948E79E23089}" type="pres">
      <dgm:prSet presAssocID="{715934F9-890D-41BE-B325-3E5C2B43E221}" presName="connTx" presStyleLbl="parChTrans1D2" presStyleIdx="3" presStyleCnt="8"/>
      <dgm:spPr/>
      <dgm:t>
        <a:bodyPr/>
        <a:lstStyle/>
        <a:p>
          <a:endParaRPr lang="en-US"/>
        </a:p>
      </dgm:t>
    </dgm:pt>
    <dgm:pt modelId="{F951C6EA-FD05-466F-BBDD-4EF4BB43D309}" type="pres">
      <dgm:prSet presAssocID="{AE032B68-7AA2-40F7-869C-7D0B9FBF933B}" presName="root2" presStyleCnt="0"/>
      <dgm:spPr/>
    </dgm:pt>
    <dgm:pt modelId="{950BD2B7-2008-49F5-8A84-B2CEB7AAA1F9}" type="pres">
      <dgm:prSet presAssocID="{AE032B68-7AA2-40F7-869C-7D0B9FBF933B}" presName="LevelTwoTextNode" presStyleLbl="node2" presStyleIdx="3" presStyleCnt="8">
        <dgm:presLayoutVars>
          <dgm:chPref val="3"/>
        </dgm:presLayoutVars>
      </dgm:prSet>
      <dgm:spPr/>
      <dgm:t>
        <a:bodyPr/>
        <a:lstStyle/>
        <a:p>
          <a:endParaRPr lang="en-US"/>
        </a:p>
      </dgm:t>
    </dgm:pt>
    <dgm:pt modelId="{BE4261B6-DA4D-45AB-B8CE-74C353553C42}" type="pres">
      <dgm:prSet presAssocID="{AE032B68-7AA2-40F7-869C-7D0B9FBF933B}" presName="level3hierChild" presStyleCnt="0"/>
      <dgm:spPr/>
    </dgm:pt>
    <dgm:pt modelId="{C86D6C40-E242-48BA-85AE-9D4EDA0C49A2}" type="pres">
      <dgm:prSet presAssocID="{CE55EEAD-D80F-4342-ABCC-8EE2623D8AA4}" presName="conn2-1" presStyleLbl="parChTrans1D2" presStyleIdx="4" presStyleCnt="8"/>
      <dgm:spPr/>
      <dgm:t>
        <a:bodyPr/>
        <a:lstStyle/>
        <a:p>
          <a:endParaRPr lang="en-US"/>
        </a:p>
      </dgm:t>
    </dgm:pt>
    <dgm:pt modelId="{E3A5D1DC-3AA2-4C0F-B17E-242A14CE939F}" type="pres">
      <dgm:prSet presAssocID="{CE55EEAD-D80F-4342-ABCC-8EE2623D8AA4}" presName="connTx" presStyleLbl="parChTrans1D2" presStyleIdx="4" presStyleCnt="8"/>
      <dgm:spPr/>
      <dgm:t>
        <a:bodyPr/>
        <a:lstStyle/>
        <a:p>
          <a:endParaRPr lang="en-US"/>
        </a:p>
      </dgm:t>
    </dgm:pt>
    <dgm:pt modelId="{9FFE7B7A-3FE4-423E-8B9A-EB7AA6594E98}" type="pres">
      <dgm:prSet presAssocID="{BB8F218F-42AD-4F88-A393-F33F14A0E76A}" presName="root2" presStyleCnt="0"/>
      <dgm:spPr/>
    </dgm:pt>
    <dgm:pt modelId="{3D33A6BA-2A8C-4AB7-8F77-F8CEC5CE7521}" type="pres">
      <dgm:prSet presAssocID="{BB8F218F-42AD-4F88-A393-F33F14A0E76A}" presName="LevelTwoTextNode" presStyleLbl="node2" presStyleIdx="4" presStyleCnt="8">
        <dgm:presLayoutVars>
          <dgm:chPref val="3"/>
        </dgm:presLayoutVars>
      </dgm:prSet>
      <dgm:spPr/>
      <dgm:t>
        <a:bodyPr/>
        <a:lstStyle/>
        <a:p>
          <a:endParaRPr lang="en-US"/>
        </a:p>
      </dgm:t>
    </dgm:pt>
    <dgm:pt modelId="{8DAFF084-82DE-45C6-B505-1BB3C2721671}" type="pres">
      <dgm:prSet presAssocID="{BB8F218F-42AD-4F88-A393-F33F14A0E76A}" presName="level3hierChild" presStyleCnt="0"/>
      <dgm:spPr/>
    </dgm:pt>
    <dgm:pt modelId="{A9247332-A9E0-456A-B25B-BA966FF61ABC}" type="pres">
      <dgm:prSet presAssocID="{3CD06B66-BA5C-4EA6-8FF2-A1B777D50664}" presName="conn2-1" presStyleLbl="parChTrans1D2" presStyleIdx="5" presStyleCnt="8"/>
      <dgm:spPr/>
      <dgm:t>
        <a:bodyPr/>
        <a:lstStyle/>
        <a:p>
          <a:endParaRPr lang="en-US"/>
        </a:p>
      </dgm:t>
    </dgm:pt>
    <dgm:pt modelId="{A34C8659-DAF5-48FA-80A3-3ACDC80B0CE0}" type="pres">
      <dgm:prSet presAssocID="{3CD06B66-BA5C-4EA6-8FF2-A1B777D50664}" presName="connTx" presStyleLbl="parChTrans1D2" presStyleIdx="5" presStyleCnt="8"/>
      <dgm:spPr/>
      <dgm:t>
        <a:bodyPr/>
        <a:lstStyle/>
        <a:p>
          <a:endParaRPr lang="en-US"/>
        </a:p>
      </dgm:t>
    </dgm:pt>
    <dgm:pt modelId="{459AC21B-1C98-42D7-A4A8-7B77BD8236C0}" type="pres">
      <dgm:prSet presAssocID="{0190E47B-A294-476A-A8CC-EBBE06E5F3C5}" presName="root2" presStyleCnt="0"/>
      <dgm:spPr/>
    </dgm:pt>
    <dgm:pt modelId="{1609F1F0-B9EC-49C3-B483-830431371036}" type="pres">
      <dgm:prSet presAssocID="{0190E47B-A294-476A-A8CC-EBBE06E5F3C5}" presName="LevelTwoTextNode" presStyleLbl="node2" presStyleIdx="5" presStyleCnt="8">
        <dgm:presLayoutVars>
          <dgm:chPref val="3"/>
        </dgm:presLayoutVars>
      </dgm:prSet>
      <dgm:spPr/>
      <dgm:t>
        <a:bodyPr/>
        <a:lstStyle/>
        <a:p>
          <a:endParaRPr lang="en-US"/>
        </a:p>
      </dgm:t>
    </dgm:pt>
    <dgm:pt modelId="{A51437D0-09FE-4368-BE8C-C88077ADDFC0}" type="pres">
      <dgm:prSet presAssocID="{0190E47B-A294-476A-A8CC-EBBE06E5F3C5}" presName="level3hierChild" presStyleCnt="0"/>
      <dgm:spPr/>
    </dgm:pt>
    <dgm:pt modelId="{E4A827AE-75C5-4549-BE7E-8C6BF6FACCED}" type="pres">
      <dgm:prSet presAssocID="{C42F4B52-7002-4ABA-88BE-54A1C096A2E2}" presName="conn2-1" presStyleLbl="parChTrans1D2" presStyleIdx="6" presStyleCnt="8"/>
      <dgm:spPr/>
      <dgm:t>
        <a:bodyPr/>
        <a:lstStyle/>
        <a:p>
          <a:endParaRPr lang="en-US"/>
        </a:p>
      </dgm:t>
    </dgm:pt>
    <dgm:pt modelId="{8FD558C2-E0EC-4A69-926C-7AEE0D7FEC8E}" type="pres">
      <dgm:prSet presAssocID="{C42F4B52-7002-4ABA-88BE-54A1C096A2E2}" presName="connTx" presStyleLbl="parChTrans1D2" presStyleIdx="6" presStyleCnt="8"/>
      <dgm:spPr/>
      <dgm:t>
        <a:bodyPr/>
        <a:lstStyle/>
        <a:p>
          <a:endParaRPr lang="en-US"/>
        </a:p>
      </dgm:t>
    </dgm:pt>
    <dgm:pt modelId="{0468F128-D078-4AD9-A820-0A7099CC06D3}" type="pres">
      <dgm:prSet presAssocID="{8C9858A0-C712-49EF-BA26-493A5EB0C8D9}" presName="root2" presStyleCnt="0"/>
      <dgm:spPr/>
    </dgm:pt>
    <dgm:pt modelId="{C68CF0C5-08A1-46A7-82FC-12B93E1B1A37}" type="pres">
      <dgm:prSet presAssocID="{8C9858A0-C712-49EF-BA26-493A5EB0C8D9}" presName="LevelTwoTextNode" presStyleLbl="node2" presStyleIdx="6" presStyleCnt="8">
        <dgm:presLayoutVars>
          <dgm:chPref val="3"/>
        </dgm:presLayoutVars>
      </dgm:prSet>
      <dgm:spPr/>
      <dgm:t>
        <a:bodyPr/>
        <a:lstStyle/>
        <a:p>
          <a:endParaRPr lang="en-US"/>
        </a:p>
      </dgm:t>
    </dgm:pt>
    <dgm:pt modelId="{F271BA73-DBA6-4F0E-89CF-9AEDAE3B496F}" type="pres">
      <dgm:prSet presAssocID="{8C9858A0-C712-49EF-BA26-493A5EB0C8D9}" presName="level3hierChild" presStyleCnt="0"/>
      <dgm:spPr/>
    </dgm:pt>
    <dgm:pt modelId="{DCF41397-3EB2-44E1-A698-28C9F69ED030}" type="pres">
      <dgm:prSet presAssocID="{26F7B99C-1AD0-4486-9FC0-7CF98660714F}" presName="conn2-1" presStyleLbl="parChTrans1D2" presStyleIdx="7" presStyleCnt="8"/>
      <dgm:spPr/>
      <dgm:t>
        <a:bodyPr/>
        <a:lstStyle/>
        <a:p>
          <a:endParaRPr lang="en-US"/>
        </a:p>
      </dgm:t>
    </dgm:pt>
    <dgm:pt modelId="{F62E8F84-B509-4E6E-8CC2-9F59659762C8}" type="pres">
      <dgm:prSet presAssocID="{26F7B99C-1AD0-4486-9FC0-7CF98660714F}" presName="connTx" presStyleLbl="parChTrans1D2" presStyleIdx="7" presStyleCnt="8"/>
      <dgm:spPr/>
      <dgm:t>
        <a:bodyPr/>
        <a:lstStyle/>
        <a:p>
          <a:endParaRPr lang="en-US"/>
        </a:p>
      </dgm:t>
    </dgm:pt>
    <dgm:pt modelId="{BE4B9047-4003-4909-B9C2-173939096F87}" type="pres">
      <dgm:prSet presAssocID="{8CBB3486-52BF-4907-8153-2A1B2E134F5B}" presName="root2" presStyleCnt="0"/>
      <dgm:spPr/>
    </dgm:pt>
    <dgm:pt modelId="{9362DE1B-4960-47B7-A274-76FB4501C92C}" type="pres">
      <dgm:prSet presAssocID="{8CBB3486-52BF-4907-8153-2A1B2E134F5B}" presName="LevelTwoTextNode" presStyleLbl="node2" presStyleIdx="7" presStyleCnt="8">
        <dgm:presLayoutVars>
          <dgm:chPref val="3"/>
        </dgm:presLayoutVars>
      </dgm:prSet>
      <dgm:spPr/>
      <dgm:t>
        <a:bodyPr/>
        <a:lstStyle/>
        <a:p>
          <a:endParaRPr lang="en-US"/>
        </a:p>
      </dgm:t>
    </dgm:pt>
    <dgm:pt modelId="{CAF7A1E9-FB20-46C2-A2DD-D001950DB2C3}" type="pres">
      <dgm:prSet presAssocID="{8CBB3486-52BF-4907-8153-2A1B2E134F5B}" presName="level3hierChild" presStyleCnt="0"/>
      <dgm:spPr/>
    </dgm:pt>
  </dgm:ptLst>
  <dgm:cxnLst>
    <dgm:cxn modelId="{4E991D7F-C208-44CB-A89D-71B8BF43D27E}" srcId="{ABA94078-415A-4746-B338-0DE50D167765}" destId="{8CBB3486-52BF-4907-8153-2A1B2E134F5B}" srcOrd="7" destOrd="0" parTransId="{26F7B99C-1AD0-4486-9FC0-7CF98660714F}" sibTransId="{0DD56E67-F24E-498D-9F50-9C9D14A9EEE6}"/>
    <dgm:cxn modelId="{CCECB599-5028-49B2-A26D-4E6D767F7387}" type="presOf" srcId="{3CD06B66-BA5C-4EA6-8FF2-A1B777D50664}" destId="{A9247332-A9E0-456A-B25B-BA966FF61ABC}" srcOrd="0" destOrd="0" presId="urn:microsoft.com/office/officeart/2008/layout/HorizontalMultiLevelHierarchy"/>
    <dgm:cxn modelId="{5B771E0B-E257-42D8-B3B3-1C7E0FB7A406}" type="presOf" srcId="{D5AC4FD8-070C-4865-A66C-53A32AC68386}" destId="{B3F4A5DC-ADFF-4B68-A0FA-B92D72BCD3F7}" srcOrd="1" destOrd="0" presId="urn:microsoft.com/office/officeart/2008/layout/HorizontalMultiLevelHierarchy"/>
    <dgm:cxn modelId="{ADEB915E-3F3E-48C0-85C2-F5D35002BF79}" type="presOf" srcId="{EDBCEC8A-07C4-4A69-9C95-ACF10DED2E8E}" destId="{63C62DD7-9330-4621-8BB0-F09194295312}" srcOrd="0" destOrd="0" presId="urn:microsoft.com/office/officeart/2008/layout/HorizontalMultiLevelHierarchy"/>
    <dgm:cxn modelId="{B34FDD97-CA0B-4F76-8D84-0DDEB4A37231}" type="presOf" srcId="{F369B857-7C93-4782-9857-C71A8DBF465F}" destId="{04A3AD10-C959-4585-96CD-5B42E57AE5C4}" srcOrd="1" destOrd="0" presId="urn:microsoft.com/office/officeart/2008/layout/HorizontalMultiLevelHierarchy"/>
    <dgm:cxn modelId="{C97032A1-3198-417E-A2F3-3B820195E072}" type="presOf" srcId="{715934F9-890D-41BE-B325-3E5C2B43E221}" destId="{A2BDEAEE-BEAE-4102-9FF7-721372ED5EB7}" srcOrd="0" destOrd="0" presId="urn:microsoft.com/office/officeart/2008/layout/HorizontalMultiLevelHierarchy"/>
    <dgm:cxn modelId="{2C0C75FE-76B0-4AC9-8BF5-E6A4B1495F21}" type="presOf" srcId="{BB8F218F-42AD-4F88-A393-F33F14A0E76A}" destId="{3D33A6BA-2A8C-4AB7-8F77-F8CEC5CE7521}" srcOrd="0" destOrd="0" presId="urn:microsoft.com/office/officeart/2008/layout/HorizontalMultiLevelHierarchy"/>
    <dgm:cxn modelId="{C21E6FF9-7BBC-465C-AD48-75CF0BDFDA3F}" type="presOf" srcId="{3CD06B66-BA5C-4EA6-8FF2-A1B777D50664}" destId="{A34C8659-DAF5-48FA-80A3-3ACDC80B0CE0}"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35C36E3D-4168-4C5F-AFFA-7C5C7777163E}" srcId="{ABA94078-415A-4746-B338-0DE50D167765}" destId="{4777E599-580D-4111-9967-E9007FBD732E}" srcOrd="0" destOrd="0" parTransId="{D5AC4FD8-070C-4865-A66C-53A32AC68386}" sibTransId="{2B1D1E92-CFBD-4587-B062-82927EF8FF3B}"/>
    <dgm:cxn modelId="{9AB7AA22-BEEB-44C5-9147-8C5DC28BB3AE}" type="presOf" srcId="{CE55EEAD-D80F-4342-ABCC-8EE2623D8AA4}" destId="{C86D6C40-E242-48BA-85AE-9D4EDA0C49A2}" srcOrd="0" destOrd="0" presId="urn:microsoft.com/office/officeart/2008/layout/HorizontalMultiLevelHierarchy"/>
    <dgm:cxn modelId="{7581AABF-06FB-4B57-8EFB-802A13568ECA}" type="presOf" srcId="{715934F9-890D-41BE-B325-3E5C2B43E221}" destId="{E59D232A-FAEE-4874-A48F-948E79E23089}" srcOrd="1" destOrd="0" presId="urn:microsoft.com/office/officeart/2008/layout/HorizontalMultiLevelHierarchy"/>
    <dgm:cxn modelId="{1F6FE4ED-131C-4809-8F21-91A9109F85A1}" type="presOf" srcId="{ABA94078-415A-4746-B338-0DE50D167765}" destId="{58CCF708-F1AC-4488-8F63-38C6CF29B93E}" srcOrd="0" destOrd="0" presId="urn:microsoft.com/office/officeart/2008/layout/HorizontalMultiLevelHierarchy"/>
    <dgm:cxn modelId="{20AF1C83-503F-4BBF-9686-671B14F80E5E}" type="presOf" srcId="{C42F4B52-7002-4ABA-88BE-54A1C096A2E2}" destId="{E4A827AE-75C5-4549-BE7E-8C6BF6FACCED}" srcOrd="0" destOrd="0" presId="urn:microsoft.com/office/officeart/2008/layout/HorizontalMultiLevelHierarchy"/>
    <dgm:cxn modelId="{A1A3B994-468D-4AD7-8B8F-2FC93B54A89E}" type="presOf" srcId="{26F7B99C-1AD0-4486-9FC0-7CF98660714F}" destId="{DCF41397-3EB2-44E1-A698-28C9F69ED030}" srcOrd="0" destOrd="0" presId="urn:microsoft.com/office/officeart/2008/layout/HorizontalMultiLevelHierarchy"/>
    <dgm:cxn modelId="{0A87BB8F-BA57-4B4B-8C4D-F2811F2FF495}" type="presOf" srcId="{8C9858A0-C712-49EF-BA26-493A5EB0C8D9}" destId="{C68CF0C5-08A1-46A7-82FC-12B93E1B1A37}" srcOrd="0" destOrd="0" presId="urn:microsoft.com/office/officeart/2008/layout/HorizontalMultiLevelHierarchy"/>
    <dgm:cxn modelId="{2D4C9E04-5E1E-4D18-8388-B49F4804CC53}" type="presOf" srcId="{AABE75CE-36EB-4BBB-B949-FBE6E5CEB4D6}" destId="{C26C1291-A6B9-46F5-B467-8E1BC9C36FE1}" srcOrd="0" destOrd="0" presId="urn:microsoft.com/office/officeart/2008/layout/HorizontalMultiLevelHierarchy"/>
    <dgm:cxn modelId="{72DB67BE-F601-4B6E-950F-2B8054D989CD}" type="presOf" srcId="{0190E47B-A294-476A-A8CC-EBBE06E5F3C5}" destId="{1609F1F0-B9EC-49C3-B483-830431371036}" srcOrd="0" destOrd="0" presId="urn:microsoft.com/office/officeart/2008/layout/HorizontalMultiLevelHierarchy"/>
    <dgm:cxn modelId="{334B2E70-DB38-4867-B86D-5994B5438D46}" srcId="{ABA94078-415A-4746-B338-0DE50D167765}" destId="{0190E47B-A294-476A-A8CC-EBBE06E5F3C5}" srcOrd="5" destOrd="0" parTransId="{3CD06B66-BA5C-4EA6-8FF2-A1B777D50664}" sibTransId="{6ABBF544-2FEA-4437-9E18-D2501BEFD6D0}"/>
    <dgm:cxn modelId="{DC3FCBC4-F7E1-4928-94C6-D10CD7A54306}" srcId="{ABA94078-415A-4746-B338-0DE50D167765}" destId="{AABE75CE-36EB-4BBB-B949-FBE6E5CEB4D6}" srcOrd="2" destOrd="0" parTransId="{C0AEAA98-59CB-4FF1-B513-224B0F1EDFD6}" sibTransId="{871C90BB-3B2B-479C-8984-444F21ACC902}"/>
    <dgm:cxn modelId="{C90752FC-171B-4239-87CB-1BD9A31BB721}" type="presOf" srcId="{F369B857-7C93-4782-9857-C71A8DBF465F}" destId="{3F04F3A2-BE4E-4F6C-8748-911F9BAA3D3A}" srcOrd="0" destOrd="0" presId="urn:microsoft.com/office/officeart/2008/layout/HorizontalMultiLevelHierarchy"/>
    <dgm:cxn modelId="{71ECEA45-8F4F-44D9-B38C-AF8FC05B2260}" type="presOf" srcId="{4777E599-580D-4111-9967-E9007FBD732E}" destId="{91AC151A-A48B-4C49-B50D-6CDF08005D53}" srcOrd="0" destOrd="0" presId="urn:microsoft.com/office/officeart/2008/layout/HorizontalMultiLevelHierarchy"/>
    <dgm:cxn modelId="{9A357834-AE72-463B-A1A9-ABABCCAF4F46}" srcId="{ABA94078-415A-4746-B338-0DE50D167765}" destId="{8C9858A0-C712-49EF-BA26-493A5EB0C8D9}" srcOrd="6" destOrd="0" parTransId="{C42F4B52-7002-4ABA-88BE-54A1C096A2E2}" sibTransId="{33818C6C-0B07-4810-891C-75E750E8FAB2}"/>
    <dgm:cxn modelId="{2B5E6B8D-AACA-402F-B08A-D3A81ADBD74A}" type="presOf" srcId="{CE55EEAD-D80F-4342-ABCC-8EE2623D8AA4}" destId="{E3A5D1DC-3AA2-4C0F-B17E-242A14CE939F}" srcOrd="1" destOrd="0" presId="urn:microsoft.com/office/officeart/2008/layout/HorizontalMultiLevelHierarchy"/>
    <dgm:cxn modelId="{1975271A-932E-45AC-8EE4-49D56C6A0A31}" type="presOf" srcId="{D5AC4FD8-070C-4865-A66C-53A32AC68386}" destId="{0C220F30-9CF8-4DB8-86E7-CDF471D20870}" srcOrd="0" destOrd="0" presId="urn:microsoft.com/office/officeart/2008/layout/HorizontalMultiLevelHierarchy"/>
    <dgm:cxn modelId="{B1C9CE27-E40D-4128-9FAB-FA6C0248B41B}" type="presOf" srcId="{26F7B99C-1AD0-4486-9FC0-7CF98660714F}" destId="{F62E8F84-B509-4E6E-8CC2-9F59659762C8}" srcOrd="1" destOrd="0" presId="urn:microsoft.com/office/officeart/2008/layout/HorizontalMultiLevelHierarchy"/>
    <dgm:cxn modelId="{E8367AE8-F751-46EF-98CD-C393B72F5240}" srcId="{ABA94078-415A-4746-B338-0DE50D167765}" destId="{B2EFCD2E-75B4-4849-AA96-F6A28228A999}" srcOrd="1" destOrd="0" parTransId="{F369B857-7C93-4782-9857-C71A8DBF465F}" sibTransId="{A5C1D5B8-8EE8-4687-AFB4-F340748F050E}"/>
    <dgm:cxn modelId="{22EC9AAB-EBF1-4FE2-8255-A03B7856AE5D}" type="presOf" srcId="{C42F4B52-7002-4ABA-88BE-54A1C096A2E2}" destId="{8FD558C2-E0EC-4A69-926C-7AEE0D7FEC8E}" srcOrd="1" destOrd="0" presId="urn:microsoft.com/office/officeart/2008/layout/HorizontalMultiLevelHierarchy"/>
    <dgm:cxn modelId="{7933C345-2AC9-438F-B0AC-98CE1A68E8F2}" type="presOf" srcId="{C0AEAA98-59CB-4FF1-B513-224B0F1EDFD6}" destId="{9CB0EBD4-F9FE-4633-8D69-E755B482C1D2}" srcOrd="0" destOrd="0" presId="urn:microsoft.com/office/officeart/2008/layout/HorizontalMultiLevelHierarchy"/>
    <dgm:cxn modelId="{20C5371B-00FD-4D65-9131-54737C37C0AE}" srcId="{ABA94078-415A-4746-B338-0DE50D167765}" destId="{AE032B68-7AA2-40F7-869C-7D0B9FBF933B}" srcOrd="3" destOrd="0" parTransId="{715934F9-890D-41BE-B325-3E5C2B43E221}" sibTransId="{60B3B9BD-C550-4B07-9718-52A6AA082D8B}"/>
    <dgm:cxn modelId="{CCE4BC87-3289-49A0-8AB8-012F5D2CC40C}" type="presOf" srcId="{AE032B68-7AA2-40F7-869C-7D0B9FBF933B}" destId="{950BD2B7-2008-49F5-8A84-B2CEB7AAA1F9}" srcOrd="0" destOrd="0" presId="urn:microsoft.com/office/officeart/2008/layout/HorizontalMultiLevelHierarchy"/>
    <dgm:cxn modelId="{B21D8D10-1E18-48D0-A18D-83920401B847}" type="presOf" srcId="{8CBB3486-52BF-4907-8153-2A1B2E134F5B}" destId="{9362DE1B-4960-47B7-A274-76FB4501C92C}" srcOrd="0" destOrd="0" presId="urn:microsoft.com/office/officeart/2008/layout/HorizontalMultiLevelHierarchy"/>
    <dgm:cxn modelId="{1C349D36-D2BB-46D1-8BB5-1E4B0355FCD5}" srcId="{ABA94078-415A-4746-B338-0DE50D167765}" destId="{BB8F218F-42AD-4F88-A393-F33F14A0E76A}" srcOrd="4" destOrd="0" parTransId="{CE55EEAD-D80F-4342-ABCC-8EE2623D8AA4}" sibTransId="{57E5E703-9B20-4072-97AE-A3AFB8312A42}"/>
    <dgm:cxn modelId="{D9AA2613-0672-417E-AC4A-DFE43BF6622E}" type="presOf" srcId="{B2EFCD2E-75B4-4849-AA96-F6A28228A999}" destId="{A806163D-05F3-4079-BC0E-7B60B3BA071C}" srcOrd="0" destOrd="0" presId="urn:microsoft.com/office/officeart/2008/layout/HorizontalMultiLevelHierarchy"/>
    <dgm:cxn modelId="{4BDD965C-1DE4-47A3-9BFF-F91B2816A4A1}" type="presOf" srcId="{C0AEAA98-59CB-4FF1-B513-224B0F1EDFD6}" destId="{861FBDDD-4240-4D1D-844B-597CBA57B2CC}" srcOrd="1" destOrd="0" presId="urn:microsoft.com/office/officeart/2008/layout/HorizontalMultiLevelHierarchy"/>
    <dgm:cxn modelId="{98BD14C8-46D2-44F4-A8C0-B715DC0B869F}" type="presParOf" srcId="{63C62DD7-9330-4621-8BB0-F09194295312}" destId="{D283DCFB-8010-47B3-A09B-8CFCF3F60C79}" srcOrd="0" destOrd="0" presId="urn:microsoft.com/office/officeart/2008/layout/HorizontalMultiLevelHierarchy"/>
    <dgm:cxn modelId="{93439E6A-E1DB-4B38-B4FB-AB519D7F20D6}" type="presParOf" srcId="{D283DCFB-8010-47B3-A09B-8CFCF3F60C79}" destId="{58CCF708-F1AC-4488-8F63-38C6CF29B93E}" srcOrd="0" destOrd="0" presId="urn:microsoft.com/office/officeart/2008/layout/HorizontalMultiLevelHierarchy"/>
    <dgm:cxn modelId="{467C2272-60F5-4B94-83AE-9EFF906B4F63}" type="presParOf" srcId="{D283DCFB-8010-47B3-A09B-8CFCF3F60C79}" destId="{B2FE81D5-E6DA-419B-9147-3A4D44EE742E}" srcOrd="1" destOrd="0" presId="urn:microsoft.com/office/officeart/2008/layout/HorizontalMultiLevelHierarchy"/>
    <dgm:cxn modelId="{AE3D59E0-BCBF-4A42-8AA3-1468C1D9E7E5}" type="presParOf" srcId="{B2FE81D5-E6DA-419B-9147-3A4D44EE742E}" destId="{0C220F30-9CF8-4DB8-86E7-CDF471D20870}" srcOrd="0" destOrd="0" presId="urn:microsoft.com/office/officeart/2008/layout/HorizontalMultiLevelHierarchy"/>
    <dgm:cxn modelId="{B98407C3-7AF7-4DC3-B8AD-CE955B7A15C2}" type="presParOf" srcId="{0C220F30-9CF8-4DB8-86E7-CDF471D20870}" destId="{B3F4A5DC-ADFF-4B68-A0FA-B92D72BCD3F7}" srcOrd="0" destOrd="0" presId="urn:microsoft.com/office/officeart/2008/layout/HorizontalMultiLevelHierarchy"/>
    <dgm:cxn modelId="{072AAA25-520F-42D6-831F-277558A9F588}" type="presParOf" srcId="{B2FE81D5-E6DA-419B-9147-3A4D44EE742E}" destId="{CDB19A18-4A52-439F-80D8-7B0E006C1B26}" srcOrd="1" destOrd="0" presId="urn:microsoft.com/office/officeart/2008/layout/HorizontalMultiLevelHierarchy"/>
    <dgm:cxn modelId="{840CB71A-0BA8-43D6-A8CC-68DF404C4C4E}" type="presParOf" srcId="{CDB19A18-4A52-439F-80D8-7B0E006C1B26}" destId="{91AC151A-A48B-4C49-B50D-6CDF08005D53}" srcOrd="0" destOrd="0" presId="urn:microsoft.com/office/officeart/2008/layout/HorizontalMultiLevelHierarchy"/>
    <dgm:cxn modelId="{A54B6EBC-9E05-4824-AF37-163CA9DD75E5}" type="presParOf" srcId="{CDB19A18-4A52-439F-80D8-7B0E006C1B26}" destId="{2BDA39B9-AA6E-4BF0-A1B3-65A80998F018}" srcOrd="1" destOrd="0" presId="urn:microsoft.com/office/officeart/2008/layout/HorizontalMultiLevelHierarchy"/>
    <dgm:cxn modelId="{3A8FE9E8-32DF-4838-9FB6-299937AA0820}" type="presParOf" srcId="{B2FE81D5-E6DA-419B-9147-3A4D44EE742E}" destId="{3F04F3A2-BE4E-4F6C-8748-911F9BAA3D3A}" srcOrd="2" destOrd="0" presId="urn:microsoft.com/office/officeart/2008/layout/HorizontalMultiLevelHierarchy"/>
    <dgm:cxn modelId="{88616938-579C-4BCE-A5FF-55D88F11DA0E}" type="presParOf" srcId="{3F04F3A2-BE4E-4F6C-8748-911F9BAA3D3A}" destId="{04A3AD10-C959-4585-96CD-5B42E57AE5C4}" srcOrd="0" destOrd="0" presId="urn:microsoft.com/office/officeart/2008/layout/HorizontalMultiLevelHierarchy"/>
    <dgm:cxn modelId="{DE1D2FB4-2C22-43DF-A74B-F6E340392262}" type="presParOf" srcId="{B2FE81D5-E6DA-419B-9147-3A4D44EE742E}" destId="{3D494372-7F4B-4344-859A-687CDB017A0D}" srcOrd="3" destOrd="0" presId="urn:microsoft.com/office/officeart/2008/layout/HorizontalMultiLevelHierarchy"/>
    <dgm:cxn modelId="{204C9E0B-ECAC-4E62-8D26-EEFC46986A30}" type="presParOf" srcId="{3D494372-7F4B-4344-859A-687CDB017A0D}" destId="{A806163D-05F3-4079-BC0E-7B60B3BA071C}" srcOrd="0" destOrd="0" presId="urn:microsoft.com/office/officeart/2008/layout/HorizontalMultiLevelHierarchy"/>
    <dgm:cxn modelId="{5B3BE3B7-72D7-4C65-9E2A-AEC66505229E}" type="presParOf" srcId="{3D494372-7F4B-4344-859A-687CDB017A0D}" destId="{00CC5C5F-91E0-4679-812B-74BB4885E03F}" srcOrd="1" destOrd="0" presId="urn:microsoft.com/office/officeart/2008/layout/HorizontalMultiLevelHierarchy"/>
    <dgm:cxn modelId="{09742CC0-4220-461C-A4A1-89E290389E80}" type="presParOf" srcId="{B2FE81D5-E6DA-419B-9147-3A4D44EE742E}" destId="{9CB0EBD4-F9FE-4633-8D69-E755B482C1D2}" srcOrd="4" destOrd="0" presId="urn:microsoft.com/office/officeart/2008/layout/HorizontalMultiLevelHierarchy"/>
    <dgm:cxn modelId="{14671AE4-3B87-44D6-B1AB-BBE9890ABB23}" type="presParOf" srcId="{9CB0EBD4-F9FE-4633-8D69-E755B482C1D2}" destId="{861FBDDD-4240-4D1D-844B-597CBA57B2CC}" srcOrd="0" destOrd="0" presId="urn:microsoft.com/office/officeart/2008/layout/HorizontalMultiLevelHierarchy"/>
    <dgm:cxn modelId="{D630AD2C-7AD6-4812-A132-A6268307BF1A}" type="presParOf" srcId="{B2FE81D5-E6DA-419B-9147-3A4D44EE742E}" destId="{67D9B38F-77D5-493A-B3B1-374DA7EBBD65}" srcOrd="5" destOrd="0" presId="urn:microsoft.com/office/officeart/2008/layout/HorizontalMultiLevelHierarchy"/>
    <dgm:cxn modelId="{8BBAA9E3-175D-410C-A264-140DB32EC547}" type="presParOf" srcId="{67D9B38F-77D5-493A-B3B1-374DA7EBBD65}" destId="{C26C1291-A6B9-46F5-B467-8E1BC9C36FE1}" srcOrd="0" destOrd="0" presId="urn:microsoft.com/office/officeart/2008/layout/HorizontalMultiLevelHierarchy"/>
    <dgm:cxn modelId="{0718D763-EB9E-493F-BC46-CE6AD311255A}" type="presParOf" srcId="{67D9B38F-77D5-493A-B3B1-374DA7EBBD65}" destId="{5DFE32DD-25FF-4582-9C41-E553B8F99B4F}" srcOrd="1" destOrd="0" presId="urn:microsoft.com/office/officeart/2008/layout/HorizontalMultiLevelHierarchy"/>
    <dgm:cxn modelId="{B61615CF-0527-4E24-BF79-95C3E386C8E3}" type="presParOf" srcId="{B2FE81D5-E6DA-419B-9147-3A4D44EE742E}" destId="{A2BDEAEE-BEAE-4102-9FF7-721372ED5EB7}" srcOrd="6" destOrd="0" presId="urn:microsoft.com/office/officeart/2008/layout/HorizontalMultiLevelHierarchy"/>
    <dgm:cxn modelId="{13703431-DB21-4085-B7DF-535DD55A4CFF}" type="presParOf" srcId="{A2BDEAEE-BEAE-4102-9FF7-721372ED5EB7}" destId="{E59D232A-FAEE-4874-A48F-948E79E23089}" srcOrd="0" destOrd="0" presId="urn:microsoft.com/office/officeart/2008/layout/HorizontalMultiLevelHierarchy"/>
    <dgm:cxn modelId="{AF5E1C20-9E2E-4862-A9CC-083A2DA9EC55}" type="presParOf" srcId="{B2FE81D5-E6DA-419B-9147-3A4D44EE742E}" destId="{F951C6EA-FD05-466F-BBDD-4EF4BB43D309}" srcOrd="7" destOrd="0" presId="urn:microsoft.com/office/officeart/2008/layout/HorizontalMultiLevelHierarchy"/>
    <dgm:cxn modelId="{83BAF490-45B9-4D92-912C-35EC87B59FF0}" type="presParOf" srcId="{F951C6EA-FD05-466F-BBDD-4EF4BB43D309}" destId="{950BD2B7-2008-49F5-8A84-B2CEB7AAA1F9}" srcOrd="0" destOrd="0" presId="urn:microsoft.com/office/officeart/2008/layout/HorizontalMultiLevelHierarchy"/>
    <dgm:cxn modelId="{C2C2B538-07A4-4D50-912B-99AAAFA02C13}" type="presParOf" srcId="{F951C6EA-FD05-466F-BBDD-4EF4BB43D309}" destId="{BE4261B6-DA4D-45AB-B8CE-74C353553C42}" srcOrd="1" destOrd="0" presId="urn:microsoft.com/office/officeart/2008/layout/HorizontalMultiLevelHierarchy"/>
    <dgm:cxn modelId="{28BFB6A3-6D91-47DE-AD4E-03EFA2CC5EE9}" type="presParOf" srcId="{B2FE81D5-E6DA-419B-9147-3A4D44EE742E}" destId="{C86D6C40-E242-48BA-85AE-9D4EDA0C49A2}" srcOrd="8" destOrd="0" presId="urn:microsoft.com/office/officeart/2008/layout/HorizontalMultiLevelHierarchy"/>
    <dgm:cxn modelId="{BDC8277F-AC33-4056-B278-6D38B128773C}" type="presParOf" srcId="{C86D6C40-E242-48BA-85AE-9D4EDA0C49A2}" destId="{E3A5D1DC-3AA2-4C0F-B17E-242A14CE939F}" srcOrd="0" destOrd="0" presId="urn:microsoft.com/office/officeart/2008/layout/HorizontalMultiLevelHierarchy"/>
    <dgm:cxn modelId="{C39BD9BD-B79D-4CC3-9D9E-1E5DB5EFB1BB}" type="presParOf" srcId="{B2FE81D5-E6DA-419B-9147-3A4D44EE742E}" destId="{9FFE7B7A-3FE4-423E-8B9A-EB7AA6594E98}" srcOrd="9" destOrd="0" presId="urn:microsoft.com/office/officeart/2008/layout/HorizontalMultiLevelHierarchy"/>
    <dgm:cxn modelId="{E77BE907-82AC-4C3F-ACA6-F3A135214CA6}" type="presParOf" srcId="{9FFE7B7A-3FE4-423E-8B9A-EB7AA6594E98}" destId="{3D33A6BA-2A8C-4AB7-8F77-F8CEC5CE7521}" srcOrd="0" destOrd="0" presId="urn:microsoft.com/office/officeart/2008/layout/HorizontalMultiLevelHierarchy"/>
    <dgm:cxn modelId="{C0890697-4FD0-44D1-AF1D-FD5EB23270FB}" type="presParOf" srcId="{9FFE7B7A-3FE4-423E-8B9A-EB7AA6594E98}" destId="{8DAFF084-82DE-45C6-B505-1BB3C2721671}" srcOrd="1" destOrd="0" presId="urn:microsoft.com/office/officeart/2008/layout/HorizontalMultiLevelHierarchy"/>
    <dgm:cxn modelId="{08B50639-AE9D-459D-929D-F3BCD81A0482}" type="presParOf" srcId="{B2FE81D5-E6DA-419B-9147-3A4D44EE742E}" destId="{A9247332-A9E0-456A-B25B-BA966FF61ABC}" srcOrd="10" destOrd="0" presId="urn:microsoft.com/office/officeart/2008/layout/HorizontalMultiLevelHierarchy"/>
    <dgm:cxn modelId="{1D4BA5FF-0304-4C75-9BFA-B1827702F731}" type="presParOf" srcId="{A9247332-A9E0-456A-B25B-BA966FF61ABC}" destId="{A34C8659-DAF5-48FA-80A3-3ACDC80B0CE0}" srcOrd="0" destOrd="0" presId="urn:microsoft.com/office/officeart/2008/layout/HorizontalMultiLevelHierarchy"/>
    <dgm:cxn modelId="{18EB2D33-DE80-4966-9C81-1186F2CFC92C}" type="presParOf" srcId="{B2FE81D5-E6DA-419B-9147-3A4D44EE742E}" destId="{459AC21B-1C98-42D7-A4A8-7B77BD8236C0}" srcOrd="11" destOrd="0" presId="urn:microsoft.com/office/officeart/2008/layout/HorizontalMultiLevelHierarchy"/>
    <dgm:cxn modelId="{04238A64-FCA5-4EFA-9E48-752E4327BBB8}" type="presParOf" srcId="{459AC21B-1C98-42D7-A4A8-7B77BD8236C0}" destId="{1609F1F0-B9EC-49C3-B483-830431371036}" srcOrd="0" destOrd="0" presId="urn:microsoft.com/office/officeart/2008/layout/HorizontalMultiLevelHierarchy"/>
    <dgm:cxn modelId="{279F8F60-F598-46EF-B6E2-AAD0878C16ED}" type="presParOf" srcId="{459AC21B-1C98-42D7-A4A8-7B77BD8236C0}" destId="{A51437D0-09FE-4368-BE8C-C88077ADDFC0}" srcOrd="1" destOrd="0" presId="urn:microsoft.com/office/officeart/2008/layout/HorizontalMultiLevelHierarchy"/>
    <dgm:cxn modelId="{80CB2EB9-ED1A-4472-AE10-92805E67915C}" type="presParOf" srcId="{B2FE81D5-E6DA-419B-9147-3A4D44EE742E}" destId="{E4A827AE-75C5-4549-BE7E-8C6BF6FACCED}" srcOrd="12" destOrd="0" presId="urn:microsoft.com/office/officeart/2008/layout/HorizontalMultiLevelHierarchy"/>
    <dgm:cxn modelId="{5C60B626-1F4B-4C3F-AF3F-3A4F99D937F7}" type="presParOf" srcId="{E4A827AE-75C5-4549-BE7E-8C6BF6FACCED}" destId="{8FD558C2-E0EC-4A69-926C-7AEE0D7FEC8E}" srcOrd="0" destOrd="0" presId="urn:microsoft.com/office/officeart/2008/layout/HorizontalMultiLevelHierarchy"/>
    <dgm:cxn modelId="{79DA1C4A-22DF-4551-967A-07B24FA3DE51}" type="presParOf" srcId="{B2FE81D5-E6DA-419B-9147-3A4D44EE742E}" destId="{0468F128-D078-4AD9-A820-0A7099CC06D3}" srcOrd="13" destOrd="0" presId="urn:microsoft.com/office/officeart/2008/layout/HorizontalMultiLevelHierarchy"/>
    <dgm:cxn modelId="{60AF0A08-BFE5-4779-BD17-5BE9B27260FA}" type="presParOf" srcId="{0468F128-D078-4AD9-A820-0A7099CC06D3}" destId="{C68CF0C5-08A1-46A7-82FC-12B93E1B1A37}" srcOrd="0" destOrd="0" presId="urn:microsoft.com/office/officeart/2008/layout/HorizontalMultiLevelHierarchy"/>
    <dgm:cxn modelId="{77E4DEBF-5C7B-4D93-AEDF-791F33F27720}" type="presParOf" srcId="{0468F128-D078-4AD9-A820-0A7099CC06D3}" destId="{F271BA73-DBA6-4F0E-89CF-9AEDAE3B496F}" srcOrd="1" destOrd="0" presId="urn:microsoft.com/office/officeart/2008/layout/HorizontalMultiLevelHierarchy"/>
    <dgm:cxn modelId="{FCE6D68D-39B1-40AF-B06D-8EEA56D85168}" type="presParOf" srcId="{B2FE81D5-E6DA-419B-9147-3A4D44EE742E}" destId="{DCF41397-3EB2-44E1-A698-28C9F69ED030}" srcOrd="14" destOrd="0" presId="urn:microsoft.com/office/officeart/2008/layout/HorizontalMultiLevelHierarchy"/>
    <dgm:cxn modelId="{B5596397-7112-419A-8187-9ACC7617E72E}" type="presParOf" srcId="{DCF41397-3EB2-44E1-A698-28C9F69ED030}" destId="{F62E8F84-B509-4E6E-8CC2-9F59659762C8}" srcOrd="0" destOrd="0" presId="urn:microsoft.com/office/officeart/2008/layout/HorizontalMultiLevelHierarchy"/>
    <dgm:cxn modelId="{20868238-3E33-4DFC-A939-E3E0431289FC}" type="presParOf" srcId="{B2FE81D5-E6DA-419B-9147-3A4D44EE742E}" destId="{BE4B9047-4003-4909-B9C2-173939096F87}" srcOrd="15" destOrd="0" presId="urn:microsoft.com/office/officeart/2008/layout/HorizontalMultiLevelHierarchy"/>
    <dgm:cxn modelId="{5F57B9E8-02BC-455C-B833-BEEEE0A66C47}" type="presParOf" srcId="{BE4B9047-4003-4909-B9C2-173939096F87}" destId="{9362DE1B-4960-47B7-A274-76FB4501C92C}" srcOrd="0" destOrd="0" presId="urn:microsoft.com/office/officeart/2008/layout/HorizontalMultiLevelHierarchy"/>
    <dgm:cxn modelId="{D4B9A663-D412-4D04-830A-76FD036C61EB}" type="presParOf" srcId="{BE4B9047-4003-4909-B9C2-173939096F87}" destId="{CAF7A1E9-FB20-46C2-A2DD-D001950DB2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889631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4337644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HDInsight</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170</a:t>
            </a:fld>
            <a:endParaRPr lang="en-US"/>
          </a:p>
        </p:txBody>
      </p:sp>
    </p:spTree>
    <p:extLst>
      <p:ext uri="{BB962C8B-B14F-4D97-AF65-F5344CB8AC3E}">
        <p14:creationId xmlns:p14="http://schemas.microsoft.com/office/powerpoint/2010/main" val="8041695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171</a:t>
            </a:fld>
            <a:endParaRPr lang="en-US" dirty="0">
              <a:solidFill>
                <a:prstClr val="black"/>
              </a:solidFill>
            </a:endParaRPr>
          </a:p>
        </p:txBody>
      </p:sp>
    </p:spTree>
    <p:extLst>
      <p:ext uri="{BB962C8B-B14F-4D97-AF65-F5344CB8AC3E}">
        <p14:creationId xmlns:p14="http://schemas.microsoft.com/office/powerpoint/2010/main" val="200214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172</a:t>
            </a:fld>
            <a:endParaRPr lang="zh-CN" altLang="en-US">
              <a:solidFill>
                <a:prstClr val="black"/>
              </a:solidFill>
            </a:endParaRPr>
          </a:p>
        </p:txBody>
      </p:sp>
    </p:spTree>
    <p:extLst>
      <p:ext uri="{BB962C8B-B14F-4D97-AF65-F5344CB8AC3E}">
        <p14:creationId xmlns:p14="http://schemas.microsoft.com/office/powerpoint/2010/main" val="31520696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solidFill>
                  <a:prstClr val="black"/>
                </a:solidFill>
              </a:rPr>
              <a:pPr/>
              <a:t>173</a:t>
            </a:fld>
            <a:endParaRPr lang="en-US" dirty="0">
              <a:solidFill>
                <a:prstClr val="black"/>
              </a:solidFill>
            </a:endParaRPr>
          </a:p>
        </p:txBody>
      </p:sp>
    </p:spTree>
    <p:extLst>
      <p:ext uri="{BB962C8B-B14F-4D97-AF65-F5344CB8AC3E}">
        <p14:creationId xmlns:p14="http://schemas.microsoft.com/office/powerpoint/2010/main" val="26639377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Provision a cluster via Portal</a:t>
            </a:r>
          </a:p>
          <a:p>
            <a:r>
              <a:rPr lang="en-US" sz="1200" dirty="0" smtClean="0"/>
              <a:t>Provision a cluster via </a:t>
            </a:r>
            <a:r>
              <a:rPr lang="en-US" sz="1200" dirty="0" err="1" smtClean="0"/>
              <a:t>Powershell</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174</a:t>
            </a:fld>
            <a:endParaRPr lang="en-US">
              <a:solidFill>
                <a:prstClr val="black"/>
              </a:solidFill>
            </a:endParaRPr>
          </a:p>
        </p:txBody>
      </p:sp>
    </p:spTree>
    <p:extLst>
      <p:ext uri="{BB962C8B-B14F-4D97-AF65-F5344CB8AC3E}">
        <p14:creationId xmlns:p14="http://schemas.microsoft.com/office/powerpoint/2010/main" val="17245194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175</a:t>
            </a:fld>
            <a:endParaRPr lang="en-US" dirty="0">
              <a:solidFill>
                <a:prstClr val="black"/>
              </a:solidFill>
            </a:endParaRPr>
          </a:p>
        </p:txBody>
      </p:sp>
    </p:spTree>
    <p:extLst>
      <p:ext uri="{BB962C8B-B14F-4D97-AF65-F5344CB8AC3E}">
        <p14:creationId xmlns:p14="http://schemas.microsoft.com/office/powerpoint/2010/main" val="27937222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176</a:t>
            </a:fld>
            <a:endParaRPr lang="en-US" dirty="0">
              <a:solidFill>
                <a:prstClr val="black"/>
              </a:solidFill>
            </a:endParaRPr>
          </a:p>
        </p:txBody>
      </p:sp>
    </p:spTree>
    <p:extLst>
      <p:ext uri="{BB962C8B-B14F-4D97-AF65-F5344CB8AC3E}">
        <p14:creationId xmlns:p14="http://schemas.microsoft.com/office/powerpoint/2010/main" val="15683175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177</a:t>
            </a:fld>
            <a:endParaRPr lang="en-US" dirty="0">
              <a:solidFill>
                <a:prstClr val="black"/>
              </a:solidFill>
            </a:endParaRPr>
          </a:p>
        </p:txBody>
      </p:sp>
    </p:spTree>
    <p:extLst>
      <p:ext uri="{BB962C8B-B14F-4D97-AF65-F5344CB8AC3E}">
        <p14:creationId xmlns:p14="http://schemas.microsoft.com/office/powerpoint/2010/main" val="30284969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178</a:t>
            </a:fld>
            <a:endParaRPr lang="en-US" dirty="0">
              <a:solidFill>
                <a:prstClr val="black"/>
              </a:solidFill>
            </a:endParaRPr>
          </a:p>
        </p:txBody>
      </p:sp>
    </p:spTree>
    <p:extLst>
      <p:ext uri="{BB962C8B-B14F-4D97-AF65-F5344CB8AC3E}">
        <p14:creationId xmlns:p14="http://schemas.microsoft.com/office/powerpoint/2010/main" val="15827159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185</a:t>
            </a:fld>
            <a:endParaRPr lang="en-US" dirty="0">
              <a:solidFill>
                <a:prstClr val="black"/>
              </a:solidFill>
            </a:endParaRPr>
          </a:p>
        </p:txBody>
      </p:sp>
    </p:spTree>
    <p:extLst>
      <p:ext uri="{BB962C8B-B14F-4D97-AF65-F5344CB8AC3E}">
        <p14:creationId xmlns:p14="http://schemas.microsoft.com/office/powerpoint/2010/main" val="2179863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31112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186</a:t>
            </a:fld>
            <a:endParaRPr lang="en-US" dirty="0">
              <a:solidFill>
                <a:prstClr val="black"/>
              </a:solidFill>
            </a:endParaRPr>
          </a:p>
        </p:txBody>
      </p:sp>
    </p:spTree>
    <p:extLst>
      <p:ext uri="{BB962C8B-B14F-4D97-AF65-F5344CB8AC3E}">
        <p14:creationId xmlns:p14="http://schemas.microsoft.com/office/powerpoint/2010/main" val="34847777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1/13/2015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187</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1/13/2015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188</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189</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191</a:t>
            </a:fld>
            <a:endParaRPr lang="en-US" dirty="0"/>
          </a:p>
        </p:txBody>
      </p:sp>
    </p:spTree>
    <p:extLst>
      <p:ext uri="{BB962C8B-B14F-4D97-AF65-F5344CB8AC3E}">
        <p14:creationId xmlns:p14="http://schemas.microsoft.com/office/powerpoint/2010/main" val="317336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7232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50188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3777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38531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37581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62093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70039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62052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a:t>
            </a:r>
            <a:r>
              <a:rPr lang="sv-SE" baseline="0" dirty="0" smtClean="0"/>
              <a:t> Azure data </a:t>
            </a:r>
            <a:r>
              <a:rPr lang="sv-SE" baseline="0" dirty="0" err="1" smtClean="0"/>
              <a:t>Platform</a:t>
            </a:r>
            <a:r>
              <a:rPr lang="sv-SE" baseline="0" dirty="0" smtClean="0"/>
              <a:t> is HUGE and </a:t>
            </a:r>
            <a:r>
              <a:rPr lang="sv-SE" baseline="0" dirty="0" err="1" smtClean="0"/>
              <a:t>growing</a:t>
            </a:r>
            <a:r>
              <a:rPr lang="sv-SE" baseline="0" dirty="0" smtClean="0"/>
              <a:t>. </a:t>
            </a:r>
            <a:r>
              <a:rPr lang="sv-SE" baseline="0" dirty="0" err="1" smtClean="0"/>
              <a:t>This</a:t>
            </a:r>
            <a:r>
              <a:rPr lang="sv-SE" baseline="0" dirty="0" smtClean="0"/>
              <a:t> session </a:t>
            </a:r>
            <a:r>
              <a:rPr lang="sv-SE" baseline="0" dirty="0" err="1" smtClean="0"/>
              <a:t>will</a:t>
            </a:r>
            <a:r>
              <a:rPr lang="sv-SE" baseline="0" dirty="0" smtClean="0"/>
              <a:t> </a:t>
            </a:r>
            <a:r>
              <a:rPr lang="sv-SE" baseline="0" dirty="0" err="1" smtClean="0"/>
              <a:t>have</a:t>
            </a:r>
            <a:r>
              <a:rPr lang="sv-SE" baseline="0" dirty="0" smtClean="0"/>
              <a:t> to be </a:t>
            </a:r>
            <a:r>
              <a:rPr lang="sv-SE" baseline="0" dirty="0" err="1" smtClean="0"/>
              <a:t>brief</a:t>
            </a:r>
            <a:r>
              <a:rPr lang="sv-SE" baseline="0" dirty="0" smtClean="0"/>
              <a:t> </a:t>
            </a:r>
            <a:r>
              <a:rPr lang="sv-SE" baseline="0" dirty="0" err="1" smtClean="0"/>
              <a:t>about</a:t>
            </a:r>
            <a:r>
              <a:rPr lang="sv-SE" baseline="0" dirty="0" smtClean="0"/>
              <a:t> </a:t>
            </a:r>
            <a:r>
              <a:rPr lang="sv-SE" baseline="0" dirty="0" err="1" smtClean="0"/>
              <a:t>some</a:t>
            </a:r>
            <a:r>
              <a:rPr lang="sv-SE" baseline="0" dirty="0" smtClean="0"/>
              <a:t> of </a:t>
            </a:r>
            <a:r>
              <a:rPr lang="sv-SE" baseline="0" dirty="0" err="1" smtClean="0"/>
              <a:t>this</a:t>
            </a:r>
            <a:r>
              <a:rPr lang="sv-SE" baseline="0" dirty="0" smtClean="0"/>
              <a:t> </a:t>
            </a:r>
            <a:r>
              <a:rPr lang="sv-SE" baseline="0" dirty="0" err="1" smtClean="0"/>
              <a:t>content</a:t>
            </a:r>
            <a:r>
              <a:rPr lang="sv-SE" baseline="0" dirty="0" smtClean="0"/>
              <a:t> and make a </a:t>
            </a:r>
            <a:r>
              <a:rPr lang="sv-SE" baseline="0" dirty="0" err="1" smtClean="0"/>
              <a:t>few</a:t>
            </a:r>
            <a:r>
              <a:rPr lang="sv-SE" baseline="0" dirty="0" smtClean="0"/>
              <a:t> </a:t>
            </a:r>
            <a:r>
              <a:rPr lang="sv-SE" baseline="0" dirty="0" err="1" smtClean="0"/>
              <a:t>deep</a:t>
            </a:r>
            <a:r>
              <a:rPr lang="sv-SE" baseline="0" dirty="0" smtClean="0"/>
              <a:t> </a:t>
            </a:r>
            <a:r>
              <a:rPr lang="sv-SE" baseline="0" dirty="0" err="1" smtClean="0"/>
              <a:t>dives</a:t>
            </a:r>
            <a:r>
              <a:rPr lang="sv-SE" baseline="0" dirty="0" smtClean="0"/>
              <a:t> </a:t>
            </a:r>
            <a:r>
              <a:rPr lang="sv-SE" baseline="0" dirty="0" err="1" smtClean="0"/>
              <a:t>here</a:t>
            </a:r>
            <a:r>
              <a:rPr lang="sv-SE" baseline="0" dirty="0" smtClean="0"/>
              <a:t> and </a:t>
            </a:r>
            <a:r>
              <a:rPr lang="sv-SE" baseline="0" dirty="0" err="1" smtClean="0"/>
              <a:t>there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426946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Azure Portal (Ibiza) to create a new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697201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02854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914897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873256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11409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391727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331429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Preview</a:t>
            </a:r>
            <a:r>
              <a:rPr lang="en-US" baseline="0" dirty="0" smtClean="0"/>
              <a:t> Management </a:t>
            </a:r>
            <a:r>
              <a:rPr lang="en-US" dirty="0" smtClean="0"/>
              <a:t>Portal to create a new database.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436324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84383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9164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Microsoft Azure</a:t>
            </a:r>
            <a:r>
              <a:rPr lang="sv-SE" baseline="0" dirty="0" smtClean="0"/>
              <a:t> SQL </a:t>
            </a:r>
            <a:r>
              <a:rPr lang="sv-SE" baseline="0" dirty="0" err="1" smtClean="0"/>
              <a:t>Database</a:t>
            </a:r>
            <a:r>
              <a:rPr lang="sv-SE" baseline="0" dirty="0" smtClean="0"/>
              <a:t> the PaaS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448272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314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70902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170825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869086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23059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01990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SSMS to deploy</a:t>
            </a:r>
            <a:r>
              <a:rPr lang="en-US" baseline="0" dirty="0" smtClean="0"/>
              <a:t> DAC pack to previously provisioned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522768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897161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4074636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143606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a:p>
        </p:txBody>
      </p:sp>
    </p:spTree>
    <p:extLst>
      <p:ext uri="{BB962C8B-B14F-4D97-AF65-F5344CB8AC3E}">
        <p14:creationId xmlns:p14="http://schemas.microsoft.com/office/powerpoint/2010/main" val="3145979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44</a:t>
            </a:fld>
            <a:endParaRPr lang="en-US"/>
          </a:p>
        </p:txBody>
      </p:sp>
    </p:spTree>
    <p:extLst>
      <p:ext uri="{BB962C8B-B14F-4D97-AF65-F5344CB8AC3E}">
        <p14:creationId xmlns:p14="http://schemas.microsoft.com/office/powerpoint/2010/main" val="582290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45</a:t>
            </a:fld>
            <a:endParaRPr lang="en-US"/>
          </a:p>
        </p:txBody>
      </p:sp>
    </p:spTree>
    <p:extLst>
      <p:ext uri="{BB962C8B-B14F-4D97-AF65-F5344CB8AC3E}">
        <p14:creationId xmlns:p14="http://schemas.microsoft.com/office/powerpoint/2010/main" val="1278971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0" indent="0">
              <a:buFont typeface="Arial" pitchFamily="34" charset="0"/>
              <a:buNone/>
            </a:pP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46</a:t>
            </a:fld>
            <a:endParaRPr lang="en-US"/>
          </a:p>
        </p:txBody>
      </p:sp>
    </p:spTree>
    <p:extLst>
      <p:ext uri="{BB962C8B-B14F-4D97-AF65-F5344CB8AC3E}">
        <p14:creationId xmlns:p14="http://schemas.microsoft.com/office/powerpoint/2010/main" val="3347769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lvl="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47</a:t>
            </a:fld>
            <a:endParaRPr lang="en-US"/>
          </a:p>
        </p:txBody>
      </p:sp>
    </p:spTree>
    <p:extLst>
      <p:ext uri="{BB962C8B-B14F-4D97-AF65-F5344CB8AC3E}">
        <p14:creationId xmlns:p14="http://schemas.microsoft.com/office/powerpoint/2010/main" val="1605413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48</a:t>
            </a:fld>
            <a:endParaRPr lang="en-US"/>
          </a:p>
        </p:txBody>
      </p:sp>
    </p:spTree>
    <p:extLst>
      <p:ext uri="{BB962C8B-B14F-4D97-AF65-F5344CB8AC3E}">
        <p14:creationId xmlns:p14="http://schemas.microsoft.com/office/powerpoint/2010/main" val="3398117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4036150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555203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51</a:t>
            </a:fld>
            <a:endParaRPr lang="en-US"/>
          </a:p>
        </p:txBody>
      </p:sp>
    </p:spTree>
    <p:extLst>
      <p:ext uri="{BB962C8B-B14F-4D97-AF65-F5344CB8AC3E}">
        <p14:creationId xmlns:p14="http://schemas.microsoft.com/office/powerpoint/2010/main" val="3866834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318147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44735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9</a:t>
            </a:fld>
            <a:endParaRPr lang="en-US" dirty="0"/>
          </a:p>
        </p:txBody>
      </p:sp>
    </p:spTree>
    <p:extLst>
      <p:ext uri="{BB962C8B-B14F-4D97-AF65-F5344CB8AC3E}">
        <p14:creationId xmlns:p14="http://schemas.microsoft.com/office/powerpoint/2010/main" val="976225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SQL Server in a Microsoft Azure </a:t>
            </a:r>
            <a:r>
              <a:rPr lang="sv-SE" baseline="0" dirty="0" err="1" smtClean="0"/>
              <a:t>Virtual</a:t>
            </a:r>
            <a:r>
              <a:rPr lang="sv-SE" baseline="0" dirty="0" smtClean="0"/>
              <a:t> </a:t>
            </a:r>
            <a:r>
              <a:rPr lang="sv-SE" baseline="0" dirty="0" err="1" smtClean="0"/>
              <a:t>Machine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774020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portal.azure.com</a:t>
            </a:r>
            <a:r>
              <a:rPr lang="en-US" baseline="0" dirty="0" smtClean="0"/>
              <a:t>.</a:t>
            </a:r>
          </a:p>
          <a:p>
            <a:r>
              <a:rPr lang="en-US" baseline="0" dirty="0" smtClean="0"/>
              <a:t>Enter Marketplace.</a:t>
            </a:r>
          </a:p>
          <a:p>
            <a:r>
              <a:rPr lang="en-US" baseline="0" dirty="0" smtClean="0"/>
              <a:t>Select Data -&gt; SQL Server -&gt; Any SQL VM you like.</a:t>
            </a:r>
          </a:p>
          <a:p>
            <a:r>
              <a:rPr lang="en-US" baseline="0" dirty="0" smtClean="0"/>
              <a:t>Show Pricing tier options and settings.</a:t>
            </a:r>
          </a:p>
          <a:p>
            <a:r>
              <a:rPr lang="en-US" baseline="0" dirty="0" smtClean="0"/>
              <a:t>Deploy it!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4262952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other</a:t>
            </a:r>
            <a:r>
              <a:rPr lang="sv-SE" dirty="0" smtClean="0"/>
              <a:t> SQL Solutions </a:t>
            </a:r>
            <a:r>
              <a:rPr lang="sv-SE" dirty="0" err="1" smtClean="0"/>
              <a:t>you</a:t>
            </a:r>
            <a:r>
              <a:rPr lang="sv-SE" dirty="0" smtClean="0"/>
              <a:t> </a:t>
            </a:r>
            <a:r>
              <a:rPr lang="sv-SE" dirty="0" err="1" smtClean="0"/>
              <a:t>can</a:t>
            </a:r>
            <a:r>
              <a:rPr lang="sv-SE" baseline="0" dirty="0" smtClean="0"/>
              <a:t> </a:t>
            </a:r>
            <a:r>
              <a:rPr lang="sv-SE" baseline="0" dirty="0" err="1" smtClean="0"/>
              <a:t>choose</a:t>
            </a:r>
            <a:r>
              <a:rPr lang="sv-SE" baseline="0" dirty="0" smtClean="0"/>
              <a:t> to </a:t>
            </a:r>
            <a:r>
              <a:rPr lang="sv-SE" baseline="0" dirty="0" err="1" smtClean="0"/>
              <a:t>run</a:t>
            </a:r>
            <a:r>
              <a:rPr lang="sv-SE" baseline="0" dirty="0" smtClean="0"/>
              <a:t> in Azure. </a:t>
            </a:r>
            <a:r>
              <a:rPr lang="sv-SE" baseline="0" dirty="0" err="1" smtClean="0"/>
              <a:t>Official</a:t>
            </a:r>
            <a:r>
              <a:rPr lang="sv-SE" baseline="0" dirty="0" smtClean="0"/>
              <a:t> support </a:t>
            </a:r>
            <a:r>
              <a:rPr lang="sv-SE" baseline="0" dirty="0" err="1" smtClean="0"/>
              <a:t>exists</a:t>
            </a:r>
            <a:r>
              <a:rPr lang="sv-SE" baseline="0" dirty="0" smtClean="0"/>
              <a:t> for </a:t>
            </a:r>
            <a:r>
              <a:rPr lang="sv-SE" baseline="0" dirty="0" err="1" smtClean="0"/>
              <a:t>MySQL</a:t>
            </a:r>
            <a:r>
              <a:rPr lang="sv-SE" baseline="0" dirty="0" smtClean="0"/>
              <a:t> and Oracle.</a:t>
            </a:r>
          </a:p>
          <a:p>
            <a:endParaRPr lang="sv-SE" baseline="0" dirty="0" smtClean="0"/>
          </a:p>
          <a:p>
            <a:r>
              <a:rPr lang="sv-SE" baseline="0" dirty="0" smtClean="0"/>
              <a:t>(</a:t>
            </a:r>
            <a:r>
              <a:rPr lang="sv-SE" baseline="0" dirty="0" err="1" smtClean="0"/>
              <a:t>Good</a:t>
            </a:r>
            <a:r>
              <a:rPr lang="sv-SE" baseline="0" dirty="0" smtClean="0"/>
              <a:t> </a:t>
            </a:r>
            <a:r>
              <a:rPr lang="sv-SE" baseline="0" dirty="0" err="1" smtClean="0"/>
              <a:t>place</a:t>
            </a:r>
            <a:r>
              <a:rPr lang="sv-SE" baseline="0" dirty="0" smtClean="0"/>
              <a:t> to show the portal and </a:t>
            </a:r>
            <a:r>
              <a:rPr lang="sv-SE" baseline="0" dirty="0" err="1" smtClean="0"/>
              <a:t>that</a:t>
            </a:r>
            <a:r>
              <a:rPr lang="sv-SE" baseline="0" dirty="0" smtClean="0"/>
              <a:t> </a:t>
            </a:r>
            <a:r>
              <a:rPr lang="sv-SE" baseline="0" dirty="0" err="1" smtClean="0"/>
              <a:t>you</a:t>
            </a:r>
            <a:r>
              <a:rPr lang="sv-SE" baseline="0" dirty="0" smtClean="0"/>
              <a:t> </a:t>
            </a:r>
            <a:r>
              <a:rPr lang="sv-SE" baseline="0" dirty="0" err="1" smtClean="0"/>
              <a:t>can</a:t>
            </a:r>
            <a:r>
              <a:rPr lang="sv-SE" baseline="0" dirty="0" smtClean="0"/>
              <a:t> provision Oracle and </a:t>
            </a:r>
            <a:r>
              <a:rPr lang="sv-SE" baseline="0" dirty="0" err="1" smtClean="0"/>
              <a:t>MySQL</a:t>
            </a:r>
            <a:r>
              <a:rPr lang="sv-SE" baseline="0" dirty="0" smtClean="0"/>
              <a:t> </a:t>
            </a:r>
            <a:r>
              <a:rPr lang="sv-SE" baseline="0" dirty="0" err="1" smtClean="0"/>
              <a:t>databases</a:t>
            </a:r>
            <a:r>
              <a:rPr lang="sv-SE" baseline="0" dirty="0" smtClean="0"/>
              <a:t> in Azure just as </a:t>
            </a:r>
            <a:r>
              <a:rPr lang="sv-SE" baseline="0" dirty="0" err="1" smtClean="0"/>
              <a:t>easily</a:t>
            </a:r>
            <a:r>
              <a:rPr lang="sv-SE" baseline="0" dirty="0" smtClean="0"/>
              <a:t> as </a:t>
            </a:r>
            <a:r>
              <a:rPr lang="sv-SE" baseline="0" dirty="0" err="1" smtClean="0"/>
              <a:t>you</a:t>
            </a:r>
            <a:r>
              <a:rPr lang="sv-SE" baseline="0" dirty="0" smtClean="0"/>
              <a:t> </a:t>
            </a:r>
            <a:r>
              <a:rPr lang="sv-SE" baseline="0" dirty="0" err="1" smtClean="0"/>
              <a:t>can</a:t>
            </a:r>
            <a:r>
              <a:rPr lang="sv-SE" baseline="0" dirty="0" smtClean="0"/>
              <a:t> provision the Microsoft SQL options.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603051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the </a:t>
            </a:r>
            <a:r>
              <a:rPr lang="sv-SE" baseline="0" dirty="0" err="1" smtClean="0"/>
              <a:t>relatively</a:t>
            </a:r>
            <a:r>
              <a:rPr lang="sv-SE" baseline="0" dirty="0" smtClean="0"/>
              <a:t> new Microsoft Azure DocumentDB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123229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many</a:t>
            </a:r>
            <a:r>
              <a:rPr lang="sv-SE" dirty="0" smtClean="0"/>
              <a:t> </a:t>
            </a:r>
            <a:r>
              <a:rPr lang="sv-SE" dirty="0" err="1" smtClean="0"/>
              <a:t>other</a:t>
            </a:r>
            <a:r>
              <a:rPr lang="sv-SE" dirty="0" smtClean="0"/>
              <a:t> </a:t>
            </a:r>
            <a:r>
              <a:rPr lang="sv-SE" dirty="0" err="1" smtClean="0"/>
              <a:t>storage</a:t>
            </a:r>
            <a:r>
              <a:rPr lang="sv-SE" dirty="0" smtClean="0"/>
              <a:t> solutions </a:t>
            </a:r>
            <a:r>
              <a:rPr lang="sv-SE" dirty="0" err="1" smtClean="0"/>
              <a:t>you</a:t>
            </a:r>
            <a:r>
              <a:rPr lang="sv-SE" dirty="0" smtClean="0"/>
              <a:t> </a:t>
            </a:r>
            <a:r>
              <a:rPr lang="sv-SE" dirty="0" err="1" smtClean="0"/>
              <a:t>can</a:t>
            </a:r>
            <a:r>
              <a:rPr lang="sv-SE" dirty="0" smtClean="0"/>
              <a:t> </a:t>
            </a:r>
            <a:r>
              <a:rPr lang="sv-SE" dirty="0" err="1" smtClean="0"/>
              <a:t>run</a:t>
            </a:r>
            <a:r>
              <a:rPr lang="sv-SE" dirty="0" smtClean="0"/>
              <a:t> in Azure.</a:t>
            </a:r>
            <a:r>
              <a:rPr lang="sv-SE" baseline="0" dirty="0" smtClean="0"/>
              <a:t> </a:t>
            </a:r>
            <a:r>
              <a:rPr lang="sv-SE" baseline="0" dirty="0" err="1" smtClean="0"/>
              <a:t>One</a:t>
            </a:r>
            <a:r>
              <a:rPr lang="sv-SE" baseline="0" dirty="0" smtClean="0"/>
              <a:t> </a:t>
            </a:r>
            <a:r>
              <a:rPr lang="sv-SE" baseline="0" dirty="0" err="1" smtClean="0"/>
              <a:t>such</a:t>
            </a:r>
            <a:r>
              <a:rPr lang="sv-SE" baseline="0" dirty="0" smtClean="0"/>
              <a:t> is </a:t>
            </a:r>
            <a:r>
              <a:rPr lang="sv-SE" baseline="0" dirty="0" err="1" smtClean="0"/>
              <a:t>MongdoDB</a:t>
            </a:r>
            <a:r>
              <a:rPr lang="sv-SE" baseline="0" dirty="0" smtClean="0"/>
              <a:t> </a:t>
            </a:r>
            <a:r>
              <a:rPr lang="sv-SE" baseline="0" dirty="0" err="1" smtClean="0"/>
              <a:t>which</a:t>
            </a:r>
            <a:r>
              <a:rPr lang="sv-SE" baseline="0" dirty="0" smtClean="0"/>
              <a:t> has </a:t>
            </a:r>
            <a:r>
              <a:rPr lang="sv-SE" baseline="0" dirty="0" err="1" smtClean="0"/>
              <a:t>been</a:t>
            </a:r>
            <a:r>
              <a:rPr lang="sv-SE" baseline="0" dirty="0" smtClean="0"/>
              <a:t> </a:t>
            </a:r>
            <a:r>
              <a:rPr lang="sv-SE" baseline="0" dirty="0" err="1" smtClean="0"/>
              <a:t>possible</a:t>
            </a:r>
            <a:r>
              <a:rPr lang="sv-SE" baseline="0" dirty="0" smtClean="0"/>
              <a:t> to </a:t>
            </a:r>
            <a:r>
              <a:rPr lang="sv-SE" baseline="0" dirty="0" err="1" smtClean="0"/>
              <a:t>run</a:t>
            </a:r>
            <a:r>
              <a:rPr lang="sv-SE" baseline="0" dirty="0" smtClean="0"/>
              <a:t> as a </a:t>
            </a:r>
            <a:r>
              <a:rPr lang="sv-SE" baseline="0" dirty="0" err="1" smtClean="0"/>
              <a:t>document</a:t>
            </a:r>
            <a:r>
              <a:rPr lang="sv-SE" baseline="0" dirty="0" smtClean="0"/>
              <a:t> </a:t>
            </a:r>
            <a:r>
              <a:rPr lang="sv-SE" baseline="0" dirty="0" err="1" smtClean="0"/>
              <a:t>database</a:t>
            </a:r>
            <a:r>
              <a:rPr lang="sv-SE" baseline="0" dirty="0" smtClean="0"/>
              <a:t> in Azure for a long </a:t>
            </a:r>
            <a:r>
              <a:rPr lang="sv-SE" baseline="0" dirty="0" err="1" smtClean="0"/>
              <a:t>time</a:t>
            </a:r>
            <a:r>
              <a:rPr lang="sv-SE" baseline="0" dirty="0" smtClean="0"/>
              <a:t>. </a:t>
            </a:r>
            <a:r>
              <a:rPr lang="sv-SE" baseline="0" dirty="0" err="1" smtClean="0"/>
              <a:t>How</a:t>
            </a:r>
            <a:r>
              <a:rPr lang="sv-SE" baseline="0" dirty="0" smtClean="0"/>
              <a:t> </a:t>
            </a:r>
            <a:r>
              <a:rPr lang="sv-SE" baseline="0" dirty="0" err="1" smtClean="0"/>
              <a:t>does</a:t>
            </a:r>
            <a:r>
              <a:rPr lang="sv-SE" baseline="0" dirty="0" smtClean="0"/>
              <a:t> it </a:t>
            </a:r>
            <a:r>
              <a:rPr lang="sv-SE" baseline="0" dirty="0" err="1" smtClean="0"/>
              <a:t>compare</a:t>
            </a:r>
            <a:r>
              <a:rPr lang="sv-SE" baseline="0" dirty="0" smtClean="0"/>
              <a:t> </a:t>
            </a:r>
            <a:r>
              <a:rPr lang="sv-SE" baseline="0" dirty="0" err="1" smtClean="0"/>
              <a:t>with</a:t>
            </a:r>
            <a:r>
              <a:rPr lang="sv-SE" baseline="0" dirty="0" smtClean="0"/>
              <a:t> DocumentDB?</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0919153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561318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20559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157068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Time</a:t>
            </a:r>
            <a:r>
              <a:rPr lang="sv-SE" dirty="0" smtClean="0"/>
              <a:t> for the </a:t>
            </a:r>
            <a:r>
              <a:rPr lang="sv-SE" baseline="0" dirty="0" smtClean="0"/>
              <a:t>Microsoft Azure </a:t>
            </a:r>
            <a:r>
              <a:rPr lang="sv-SE" baseline="0" dirty="0" err="1" smtClean="0"/>
              <a:t>Search</a:t>
            </a:r>
            <a:r>
              <a:rPr lang="sv-SE" baseline="0" dirty="0" smtClean="0"/>
              <a:t> as a Service </a:t>
            </a:r>
            <a:r>
              <a:rPr lang="sv-SE" baseline="0" dirty="0" err="1" smtClean="0"/>
              <a:t>offering</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15158931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81</a:t>
            </a:fld>
            <a:endParaRPr lang="en-US"/>
          </a:p>
        </p:txBody>
      </p:sp>
    </p:spTree>
    <p:extLst>
      <p:ext uri="{BB962C8B-B14F-4D97-AF65-F5344CB8AC3E}">
        <p14:creationId xmlns:p14="http://schemas.microsoft.com/office/powerpoint/2010/main" val="3506566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9615572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82</a:t>
            </a:fld>
            <a:endParaRPr lang="en-US"/>
          </a:p>
        </p:txBody>
      </p:sp>
    </p:spTree>
    <p:extLst>
      <p:ext uri="{BB962C8B-B14F-4D97-AF65-F5344CB8AC3E}">
        <p14:creationId xmlns:p14="http://schemas.microsoft.com/office/powerpoint/2010/main" val="1458172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83</a:t>
            </a:fld>
            <a:endParaRPr lang="en-US"/>
          </a:p>
        </p:txBody>
      </p:sp>
    </p:spTree>
    <p:extLst>
      <p:ext uri="{BB962C8B-B14F-4D97-AF65-F5344CB8AC3E}">
        <p14:creationId xmlns:p14="http://schemas.microsoft.com/office/powerpoint/2010/main" val="12105298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84</a:t>
            </a:fld>
            <a:endParaRPr lang="en-US"/>
          </a:p>
        </p:txBody>
      </p:sp>
    </p:spTree>
    <p:extLst>
      <p:ext uri="{BB962C8B-B14F-4D97-AF65-F5344CB8AC3E}">
        <p14:creationId xmlns:p14="http://schemas.microsoft.com/office/powerpoint/2010/main" val="41261604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anose="05000000000000000000" pitchFamily="2" charset="2"/>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30706843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Customers buy one or more “search units”.</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Users control availability-cost trade-off by using more or less replicas</a:t>
            </a:r>
          </a:p>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p>
          <a:p>
            <a:pPr marL="171450" lvl="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Search units stack horizontally and vertically</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Must be a rectangular arrangement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2505549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r>
              <a:rPr lang="sv-SE" sz="600" kern="1200" dirty="0" smtClean="0">
                <a:solidFill>
                  <a:schemeClr val="bg1"/>
                </a:solidFill>
                <a:latin typeface="+mn-lt"/>
                <a:ea typeface="+mn-ea"/>
                <a:cs typeface="+mn-cs"/>
              </a:rPr>
              <a:t>)</a:t>
            </a:r>
            <a:endParaRPr lang="en-US" sz="600" kern="1200" dirty="0" smtClean="0">
              <a:solidFill>
                <a:schemeClr val="bg1"/>
              </a:solidFill>
              <a:latin typeface="+mn-lt"/>
              <a:ea typeface="+mn-ea"/>
              <a:cs typeface="+mn-cs"/>
            </a:endParaRP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Document count – 15MM</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Storage size – 25GB</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Query performance – 15QPS</a:t>
            </a:r>
          </a:p>
          <a:p>
            <a:pPr marL="0" lvl="0" indent="0">
              <a:spcBef>
                <a:spcPts val="0"/>
              </a:spcBef>
              <a:spcAft>
                <a:spcPts val="0"/>
              </a:spcAft>
              <a:buFont typeface="Arial" panose="020B0604020202020204" pitchFamily="34" charset="0"/>
              <a:buNone/>
            </a:pPr>
            <a:r>
              <a:rPr lang="en-US" sz="600" kern="1200" dirty="0" err="1" smtClean="0">
                <a:solidFill>
                  <a:schemeClr val="bg1"/>
                </a:solidFill>
                <a:latin typeface="+mn-lt"/>
                <a:ea typeface="+mn-ea"/>
                <a:cs typeface="+mn-cs"/>
              </a:rPr>
              <a:t>Pice</a:t>
            </a:r>
            <a:r>
              <a:rPr lang="en-US" sz="600" kern="1200" dirty="0" smtClean="0">
                <a:solidFill>
                  <a:schemeClr val="bg1"/>
                </a:solidFill>
                <a:latin typeface="+mn-lt"/>
                <a:ea typeface="+mn-ea"/>
                <a:cs typeface="+mn-cs"/>
              </a:rPr>
              <a:t>: $250 per unit (at GA) per month</a:t>
            </a:r>
          </a:p>
          <a:p>
            <a:pPr marL="0">
              <a:spcBef>
                <a:spcPts val="0"/>
              </a:spcBef>
              <a:spcAft>
                <a:spcPts val="0"/>
              </a:spcAft>
            </a:pPr>
            <a:r>
              <a:rPr lang="en-US" sz="600" kern="1200" dirty="0" smtClean="0">
                <a:solidFill>
                  <a:schemeClr val="bg1"/>
                </a:solidFill>
                <a:latin typeface="+mn-lt"/>
                <a:ea typeface="+mn-ea"/>
                <a:cs typeface="+mn-cs"/>
              </a:rPr>
              <a:t>This is cost competitive</a:t>
            </a:r>
          </a:p>
          <a:p>
            <a:pPr marL="0">
              <a:spcBef>
                <a:spcPts val="0"/>
              </a:spcBef>
              <a:spcAft>
                <a:spcPts val="0"/>
              </a:spcAft>
            </a:pPr>
            <a:r>
              <a:rPr lang="en-US" sz="600" kern="1200" dirty="0" smtClean="0">
                <a:solidFill>
                  <a:schemeClr val="bg1"/>
                </a:solidFill>
                <a:latin typeface="+mn-lt"/>
                <a:ea typeface="+mn-ea"/>
                <a:cs typeface="+mn-cs"/>
              </a:rPr>
              <a:t>Free Tier for a sandbox environment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41546532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Azure Portal (Ibiza) to create a new database server</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41834472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err="1" smtClean="0"/>
              <a:t>Hadoop</a:t>
            </a:r>
            <a:r>
              <a:rPr lang="sv-SE" baseline="0" dirty="0" smtClean="0"/>
              <a:t> in Azure </a:t>
            </a:r>
            <a:r>
              <a:rPr lang="sv-SE" baseline="0" dirty="0" err="1" smtClean="0"/>
              <a:t>known</a:t>
            </a:r>
            <a:r>
              <a:rPr lang="sv-SE" baseline="0" dirty="0" smtClean="0"/>
              <a:t> as Microsoft Azure </a:t>
            </a:r>
            <a:r>
              <a:rPr lang="sv-SE" baseline="0" dirty="0" err="1" smtClean="0"/>
              <a:t>HDInsight</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351687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97</a:t>
            </a:fld>
            <a:endParaRPr lang="zh-CN" altLang="en-US">
              <a:solidFill>
                <a:prstClr val="black"/>
              </a:solidFill>
            </a:endParaRPr>
          </a:p>
        </p:txBody>
      </p:sp>
    </p:spTree>
    <p:extLst>
      <p:ext uri="{BB962C8B-B14F-4D97-AF65-F5344CB8AC3E}">
        <p14:creationId xmlns:p14="http://schemas.microsoft.com/office/powerpoint/2010/main" val="33444785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98</a:t>
            </a:fld>
            <a:endParaRPr lang="zh-CN" altLang="en-US">
              <a:solidFill>
                <a:prstClr val="black"/>
              </a:solidFill>
            </a:endParaRPr>
          </a:p>
        </p:txBody>
      </p:sp>
    </p:spTree>
    <p:extLst>
      <p:ext uri="{BB962C8B-B14F-4D97-AF65-F5344CB8AC3E}">
        <p14:creationId xmlns:p14="http://schemas.microsoft.com/office/powerpoint/2010/main" val="1120422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320129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13400697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9367501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31458776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18974422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28470214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41998650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22269573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SQL </a:t>
            </a:r>
            <a:r>
              <a:rPr lang="sv-SE" dirty="0" err="1" smtClean="0"/>
              <a:t>Database</a:t>
            </a:r>
            <a:r>
              <a:rPr lang="sv-SE" dirty="0" smtClean="0"/>
              <a:t> </a:t>
            </a:r>
            <a:r>
              <a:rPr lang="sv-SE" dirty="0" err="1" smtClean="0"/>
              <a:t>extras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107</a:t>
            </a:fld>
            <a:endParaRPr lang="en-US"/>
          </a:p>
        </p:txBody>
      </p:sp>
    </p:spTree>
    <p:extLst>
      <p:ext uri="{BB962C8B-B14F-4D97-AF65-F5344CB8AC3E}">
        <p14:creationId xmlns:p14="http://schemas.microsoft.com/office/powerpoint/2010/main" val="9130722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24904322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3295550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0279464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extLst>
      <p:ext uri="{BB962C8B-B14F-4D97-AF65-F5344CB8AC3E}">
        <p14:creationId xmlns:p14="http://schemas.microsoft.com/office/powerpoint/2010/main" val="40111551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extLst>
      <p:ext uri="{BB962C8B-B14F-4D97-AF65-F5344CB8AC3E}">
        <p14:creationId xmlns:p14="http://schemas.microsoft.com/office/powerpoint/2010/main" val="3974588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3563213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8613650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35842283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122</a:t>
            </a:fld>
            <a:endParaRPr lang="en-US"/>
          </a:p>
        </p:txBody>
      </p:sp>
    </p:spTree>
    <p:extLst>
      <p:ext uri="{BB962C8B-B14F-4D97-AF65-F5344CB8AC3E}">
        <p14:creationId xmlns:p14="http://schemas.microsoft.com/office/powerpoint/2010/main" val="41316646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Elastic</a:t>
            </a:r>
            <a:r>
              <a:rPr lang="sv-SE" dirty="0" smtClean="0"/>
              <a:t> </a:t>
            </a:r>
            <a:r>
              <a:rPr lang="sv-SE" dirty="0" err="1" smtClean="0"/>
              <a:t>Scale</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123</a:t>
            </a:fld>
            <a:endParaRPr lang="en-US"/>
          </a:p>
        </p:txBody>
      </p:sp>
    </p:spTree>
    <p:extLst>
      <p:ext uri="{BB962C8B-B14F-4D97-AF65-F5344CB8AC3E}">
        <p14:creationId xmlns:p14="http://schemas.microsoft.com/office/powerpoint/2010/main" val="34890929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126</a:t>
            </a:fld>
            <a:endParaRPr lang="en-US" dirty="0">
              <a:solidFill>
                <a:prstClr val="black"/>
              </a:solidFill>
            </a:endParaRPr>
          </a:p>
        </p:txBody>
      </p:sp>
    </p:spTree>
    <p:extLst>
      <p:ext uri="{BB962C8B-B14F-4D97-AF65-F5344CB8AC3E}">
        <p14:creationId xmlns:p14="http://schemas.microsoft.com/office/powerpoint/2010/main" val="6744967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138</a:t>
            </a:fld>
            <a:endParaRPr lang="en-US">
              <a:solidFill>
                <a:prstClr val="black"/>
              </a:solidFill>
            </a:endParaRPr>
          </a:p>
        </p:txBody>
      </p:sp>
    </p:spTree>
    <p:extLst>
      <p:ext uri="{BB962C8B-B14F-4D97-AF65-F5344CB8AC3E}">
        <p14:creationId xmlns:p14="http://schemas.microsoft.com/office/powerpoint/2010/main" val="13751705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145</a:t>
            </a:fld>
            <a:endParaRPr lang="en-US">
              <a:solidFill>
                <a:prstClr val="black"/>
              </a:solidFill>
            </a:endParaRPr>
          </a:p>
        </p:txBody>
      </p:sp>
    </p:spTree>
    <p:extLst>
      <p:ext uri="{BB962C8B-B14F-4D97-AF65-F5344CB8AC3E}">
        <p14:creationId xmlns:p14="http://schemas.microsoft.com/office/powerpoint/2010/main" val="564757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33638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Azure</a:t>
            </a:r>
            <a:r>
              <a:rPr lang="sv-SE" baseline="0" dirty="0" smtClean="0"/>
              <a:t> </a:t>
            </a:r>
            <a:r>
              <a:rPr lang="sv-SE" baseline="0" dirty="0" err="1" smtClean="0"/>
              <a:t>Search</a:t>
            </a:r>
            <a:r>
              <a:rPr lang="sv-SE" baseline="0" dirty="0" smtClean="0"/>
              <a:t> </a:t>
            </a:r>
            <a:r>
              <a:rPr lang="sv-SE" baseline="0" dirty="0" err="1" smtClean="0"/>
              <a:t>slides</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146</a:t>
            </a:fld>
            <a:endParaRPr lang="en-US"/>
          </a:p>
        </p:txBody>
      </p:sp>
    </p:spTree>
    <p:extLst>
      <p:ext uri="{BB962C8B-B14F-4D97-AF65-F5344CB8AC3E}">
        <p14:creationId xmlns:p14="http://schemas.microsoft.com/office/powerpoint/2010/main" val="2486486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147</a:t>
            </a:fld>
            <a:endParaRPr lang="en-US">
              <a:solidFill>
                <a:prstClr val="black"/>
              </a:solidFill>
            </a:endParaRPr>
          </a:p>
        </p:txBody>
      </p:sp>
    </p:spTree>
    <p:extLst>
      <p:ext uri="{BB962C8B-B14F-4D97-AF65-F5344CB8AC3E}">
        <p14:creationId xmlns:p14="http://schemas.microsoft.com/office/powerpoint/2010/main" val="38173452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149</a:t>
            </a:fld>
            <a:endParaRPr lang="en-US">
              <a:solidFill>
                <a:prstClr val="black"/>
              </a:solidFill>
            </a:endParaRPr>
          </a:p>
        </p:txBody>
      </p:sp>
    </p:spTree>
    <p:extLst>
      <p:ext uri="{BB962C8B-B14F-4D97-AF65-F5344CB8AC3E}">
        <p14:creationId xmlns:p14="http://schemas.microsoft.com/office/powerpoint/2010/main" val="30127397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150</a:t>
            </a:fld>
            <a:endParaRPr lang="en-US">
              <a:solidFill>
                <a:prstClr val="black"/>
              </a:solidFill>
            </a:endParaRPr>
          </a:p>
        </p:txBody>
      </p:sp>
    </p:spTree>
    <p:extLst>
      <p:ext uri="{BB962C8B-B14F-4D97-AF65-F5344CB8AC3E}">
        <p14:creationId xmlns:p14="http://schemas.microsoft.com/office/powerpoint/2010/main" val="31677619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151</a:t>
            </a:fld>
            <a:endParaRPr lang="en-US">
              <a:solidFill>
                <a:prstClr val="black"/>
              </a:solidFill>
            </a:endParaRPr>
          </a:p>
        </p:txBody>
      </p:sp>
    </p:spTree>
    <p:extLst>
      <p:ext uri="{BB962C8B-B14F-4D97-AF65-F5344CB8AC3E}">
        <p14:creationId xmlns:p14="http://schemas.microsoft.com/office/powerpoint/2010/main" val="15500015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152</a:t>
            </a:fld>
            <a:endParaRPr lang="en-US">
              <a:solidFill>
                <a:prstClr val="black"/>
              </a:solidFill>
            </a:endParaRPr>
          </a:p>
        </p:txBody>
      </p:sp>
    </p:spTree>
    <p:extLst>
      <p:ext uri="{BB962C8B-B14F-4D97-AF65-F5344CB8AC3E}">
        <p14:creationId xmlns:p14="http://schemas.microsoft.com/office/powerpoint/2010/main" val="433034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Document</a:t>
            </a:r>
            <a:r>
              <a:rPr lang="sv-SE" baseline="0" dirty="0" smtClean="0"/>
              <a:t>DB </a:t>
            </a:r>
            <a:r>
              <a:rPr lang="sv-SE" baseline="0" dirty="0" err="1" smtClean="0"/>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162</a:t>
            </a:fld>
            <a:endParaRPr lang="en-US"/>
          </a:p>
        </p:txBody>
      </p:sp>
    </p:spTree>
    <p:extLst>
      <p:ext uri="{BB962C8B-B14F-4D97-AF65-F5344CB8AC3E}">
        <p14:creationId xmlns:p14="http://schemas.microsoft.com/office/powerpoint/2010/main" val="31967575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163</a:t>
            </a:fld>
            <a:endParaRPr lang="en-US">
              <a:solidFill>
                <a:prstClr val="black"/>
              </a:solidFill>
            </a:endParaRPr>
          </a:p>
        </p:txBody>
      </p:sp>
    </p:spTree>
    <p:extLst>
      <p:ext uri="{BB962C8B-B14F-4D97-AF65-F5344CB8AC3E}">
        <p14:creationId xmlns:p14="http://schemas.microsoft.com/office/powerpoint/2010/main" val="32959926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165</a:t>
            </a:fld>
            <a:endParaRPr lang="en-US">
              <a:solidFill>
                <a:prstClr val="black"/>
              </a:solidFill>
            </a:endParaRPr>
          </a:p>
        </p:txBody>
      </p:sp>
    </p:spTree>
    <p:extLst>
      <p:ext uri="{BB962C8B-B14F-4D97-AF65-F5344CB8AC3E}">
        <p14:creationId xmlns:p14="http://schemas.microsoft.com/office/powerpoint/2010/main" val="8688696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166</a:t>
            </a:fld>
            <a:endParaRPr lang="en-US" dirty="0">
              <a:solidFill>
                <a:prstClr val="black"/>
              </a:solidFill>
            </a:endParaRPr>
          </a:p>
        </p:txBody>
      </p:sp>
    </p:spTree>
    <p:extLst>
      <p:ext uri="{BB962C8B-B14F-4D97-AF65-F5344CB8AC3E}">
        <p14:creationId xmlns:p14="http://schemas.microsoft.com/office/powerpoint/2010/main" val="144922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microsoft.com/office/2007/relationships/hdphoto" Target="../media/hdphoto2.wdp"/><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slideMaster" Target="../slideMasters/slideMaster2.xml"/><Relationship Id="rId9"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2.xml"/><Relationship Id="rId7"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0.png"/><Relationship Id="rId5" Type="http://schemas.openxmlformats.org/officeDocument/2006/relationships/tags" Target="../tags/tag14.xml"/><Relationship Id="rId10" Type="http://schemas.openxmlformats.org/officeDocument/2006/relationships/image" Target="../media/image5.emf"/><Relationship Id="rId4" Type="http://schemas.openxmlformats.org/officeDocument/2006/relationships/tags" Target="../tags/tag13.xml"/><Relationship Id="rId9" Type="http://schemas.openxmlformats.org/officeDocument/2006/relationships/oleObject" Target="../embeddings/oleObject6.bin"/></Relationships>
</file>

<file path=ppt/slideLayouts/_rels/slideLayout5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7.xml"/><Relationship Id="rId7" Type="http://schemas.openxmlformats.org/officeDocument/2006/relationships/image" Target="../media/image11.jpeg"/><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slideMaster" Target="../slideMasters/slideMaster4.xml"/><Relationship Id="rId5" Type="http://schemas.openxmlformats.org/officeDocument/2006/relationships/tags" Target="../tags/tag19.xml"/><Relationship Id="rId10" Type="http://schemas.openxmlformats.org/officeDocument/2006/relationships/image" Target="../media/image10.png"/><Relationship Id="rId4" Type="http://schemas.openxmlformats.org/officeDocument/2006/relationships/tags" Target="../tags/tag18.xml"/><Relationship Id="rId9"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image" Target="../media/image5.emf"/><Relationship Id="rId5" Type="http://schemas.openxmlformats.org/officeDocument/2006/relationships/tags" Target="../tags/tag23.xml"/><Relationship Id="rId10" Type="http://schemas.openxmlformats.org/officeDocument/2006/relationships/oleObject" Target="../embeddings/oleObject8.bin"/><Relationship Id="rId4" Type="http://schemas.openxmlformats.org/officeDocument/2006/relationships/tags" Target="../tags/tag22.xml"/><Relationship Id="rId9"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emf"/><Relationship Id="rId2" Type="http://schemas.openxmlformats.org/officeDocument/2006/relationships/tags" Target="../tags/tag27.xml"/><Relationship Id="rId1" Type="http://schemas.openxmlformats.org/officeDocument/2006/relationships/vmlDrawing" Target="../drawings/vmlDrawing9.vml"/><Relationship Id="rId6" Type="http://schemas.openxmlformats.org/officeDocument/2006/relationships/tags" Target="../tags/tag31.xml"/><Relationship Id="rId11" Type="http://schemas.openxmlformats.org/officeDocument/2006/relationships/oleObject" Target="../embeddings/oleObject9.bin"/><Relationship Id="rId5" Type="http://schemas.openxmlformats.org/officeDocument/2006/relationships/tags" Target="../tags/tag30.xml"/><Relationship Id="rId10" Type="http://schemas.openxmlformats.org/officeDocument/2006/relationships/slideMaster" Target="../slideMasters/slideMaster4.xml"/><Relationship Id="rId4" Type="http://schemas.openxmlformats.org/officeDocument/2006/relationships/tags" Target="../tags/tag29.xml"/><Relationship Id="rId9" Type="http://schemas.openxmlformats.org/officeDocument/2006/relationships/tags" Target="../tags/tag34.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710752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71239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1878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67004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rgbClr val="004D8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2728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9405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07388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0776371-546F-4628-B540-04A7090152AF}" type="datetimeFigureOut">
              <a:rPr lang="sv-SE" smtClean="0">
                <a:solidFill>
                  <a:srgbClr val="FFFFFF"/>
                </a:solidFill>
              </a:rPr>
              <a:pPr/>
              <a:t>2015-01-13</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60F5FD-5F25-48F4-A7FD-8C2FBDD8718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19218119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27DDA25-D185-40F5-BDFE-F93F3AB6B0E4}" type="datetimeFigureOut">
              <a:rPr lang="sv-SE" smtClean="0">
                <a:solidFill>
                  <a:srgbClr val="FFFFFF"/>
                </a:solidFill>
              </a:rPr>
              <a:pPr/>
              <a:t>2015-01-13</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15ED434-B8A4-4F36-B6BE-45DA2D75825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2890038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t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169368"/>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Sessionsrubrik">
    <p:spTree>
      <p:nvGrpSpPr>
        <p:cNvPr id="1" name=""/>
        <p:cNvGrpSpPr/>
        <p:nvPr/>
      </p:nvGrpSpPr>
      <p:grpSpPr>
        <a:xfrm>
          <a:off x="0" y="0"/>
          <a:ext cx="0" cy="0"/>
          <a:chOff x="0" y="0"/>
          <a:chExt cx="0" cy="0"/>
        </a:xfrm>
      </p:grpSpPr>
      <p:pic>
        <p:nvPicPr>
          <p:cNvPr id="7" name="Bildobjekt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8" y="2782"/>
            <a:ext cx="12185665" cy="6852436"/>
          </a:xfrm>
          <a:prstGeom prst="rect">
            <a:avLst/>
          </a:prstGeom>
        </p:spPr>
      </p:pic>
      <p:sp>
        <p:nvSpPr>
          <p:cNvPr id="3" name="Underrubrik 2"/>
          <p:cNvSpPr>
            <a:spLocks noGrp="1"/>
          </p:cNvSpPr>
          <p:nvPr>
            <p:ph type="subTitle" idx="1" hasCustomPrompt="1"/>
          </p:nvPr>
        </p:nvSpPr>
        <p:spPr>
          <a:xfrm>
            <a:off x="719403" y="2468894"/>
            <a:ext cx="9643797" cy="727700"/>
          </a:xfrm>
          <a:prstGeom prst="rect">
            <a:avLst/>
          </a:prstGeom>
        </p:spPr>
        <p:txBody>
          <a:bodyPr/>
          <a:lstStyle>
            <a:lvl1pPr marL="0" indent="0" algn="l">
              <a:buNone/>
              <a:defRPr>
                <a:solidFill>
                  <a:schemeClr val="tx1"/>
                </a:solidFill>
                <a:latin typeface="Segoe UI Light" panose="020B0502040204020203"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sv-SE" dirty="0" smtClean="0"/>
              <a:t>Rubrik</a:t>
            </a:r>
            <a:endParaRPr lang="sv-SE" dirty="0"/>
          </a:p>
        </p:txBody>
      </p:sp>
      <p:sp>
        <p:nvSpPr>
          <p:cNvPr id="12" name="Platshållare för innehåll 11"/>
          <p:cNvSpPr>
            <a:spLocks noGrp="1"/>
          </p:cNvSpPr>
          <p:nvPr>
            <p:ph sz="quarter" idx="10" hasCustomPrompt="1"/>
          </p:nvPr>
        </p:nvSpPr>
        <p:spPr>
          <a:xfrm>
            <a:off x="719667" y="3332990"/>
            <a:ext cx="9600803" cy="554062"/>
          </a:xfrm>
          <a:prstGeom prst="rect">
            <a:avLst/>
          </a:prstGeom>
        </p:spPr>
        <p:txBody>
          <a:bodyPr/>
          <a:lstStyle>
            <a:lvl1pPr marL="0" indent="0">
              <a:buNone/>
              <a:defRPr sz="2667" i="1">
                <a:solidFill>
                  <a:srgbClr val="442359"/>
                </a:solidFill>
              </a:defRPr>
            </a:lvl1pPr>
          </a:lstStyle>
          <a:p>
            <a:pPr lvl="0"/>
            <a:r>
              <a:rPr lang="sv-SE" dirty="0" smtClean="0"/>
              <a:t>Talare</a:t>
            </a:r>
            <a:endParaRPr lang="sv-SE" dirty="0"/>
          </a:p>
        </p:txBody>
      </p:sp>
    </p:spTree>
    <p:extLst>
      <p:ext uri="{BB962C8B-B14F-4D97-AF65-F5344CB8AC3E}">
        <p14:creationId xmlns:p14="http://schemas.microsoft.com/office/powerpoint/2010/main" val="2998917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9237930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24663284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accent3">
                    <a:lumMod val="50000"/>
                  </a:schemeClr>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24742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7321841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11867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47183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smtClean="0">
                <a:solidFill>
                  <a:prstClr val="black">
                    <a:tint val="75000"/>
                  </a:prstClr>
                </a:solidFill>
              </a:rPr>
              <a:pPr/>
              <a:t>1/13/2015</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21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a:solidFill>
                  <a:srgbClr val="002050"/>
                </a:solidFill>
              </a:defRPr>
            </a:lvl1pPr>
          </a:lstStyle>
          <a:p>
            <a:pPr>
              <a:defRPr/>
            </a:pPr>
            <a:r>
              <a:t>Microsoft Confidential</a:t>
            </a:r>
          </a:p>
        </p:txBody>
      </p:sp>
      <p:sp>
        <p:nvSpPr>
          <p:cNvPr id="4" name="Slide Number Placeholder 3"/>
          <p:cNvSpPr>
            <a:spLocks noGrp="1"/>
          </p:cNvSpPr>
          <p:nvPr>
            <p:ph type="sldNum" sz="quarter" idx="11"/>
          </p:nvPr>
        </p:nvSpPr>
        <p:spPr>
          <a:xfrm>
            <a:off x="11367165" y="6437742"/>
            <a:ext cx="555597" cy="133860"/>
          </a:xfrm>
          <a:prstGeom prst="rect">
            <a:avLst/>
          </a:prstGeom>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a:p>
        </p:txBody>
      </p:sp>
    </p:spTree>
    <p:extLst>
      <p:ext uri="{BB962C8B-B14F-4D97-AF65-F5344CB8AC3E}">
        <p14:creationId xmlns:p14="http://schemas.microsoft.com/office/powerpoint/2010/main" val="2925107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511895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668242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60951526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81674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34940939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429912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7736732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4575095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0273478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97744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7498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319218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3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335374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4663654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6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9278382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1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5886404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913883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195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61406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9839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76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137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40435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33428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6258719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8"/>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19" name="think-cell Slide" r:id="rId9" imgW="270" imgH="270" progId="">
                  <p:embed/>
                </p:oleObj>
              </mc:Choice>
              <mc:Fallback>
                <p:oleObj name="think-cell Slide" r:id="rId9" imgW="270" imgH="27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MSFT_logotype_rgb_Wht.png"/>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custDataLst>
              <p:tags r:id="rId6"/>
            </p:custDataLst>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54429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7"/>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443" name="think-cell Slide" r:id="rId8" imgW="270" imgH="270" progId="">
                  <p:embed/>
                </p:oleObj>
              </mc:Choice>
              <mc:Fallback>
                <p:oleObj name="think-cell Slide" r:id="rId8" imgW="270" imgH="27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MSFT_logotype_rgb_Wht.png"/>
          <p:cNvPicPr>
            <a:picLocks noChangeAspect="1"/>
          </p:cNvPicPr>
          <p:nvPr userDrawn="1">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95714933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67" name="think-cell Slide" r:id="rId10" imgW="270" imgH="270" progId="">
                  <p:embed/>
                </p:oleObj>
              </mc:Choice>
              <mc:Fallback>
                <p:oleObj name="think-cell Slide" r:id="rId10" imgW="270" imgH="27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custDataLst>
              <p:tags r:id="rId4"/>
            </p:custDataLst>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extBox 15"/>
          <p:cNvSpPr txBox="1"/>
          <p:nvPr userDrawn="1">
            <p:custDataLst>
              <p:tags r:id="rId5"/>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custDataLst>
              <p:tags r:id="rId6"/>
            </p:custDataLst>
          </p:nvPr>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custDataLst>
              <p:tags r:id="rId7"/>
            </p:custDataLst>
          </p:nvPr>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418508771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91" name="think-cell Slide" r:id="rId11" imgW="270" imgH="270" progId="">
                  <p:embed/>
                </p:oleObj>
              </mc:Choice>
              <mc:Fallback>
                <p:oleObj name="think-cell Slide" r:id="rId11" imgW="270" imgH="27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3"/>
          <p:cNvSpPr>
            <a:spLocks noGrp="1"/>
          </p:cNvSpPr>
          <p:nvPr>
            <p:ph type="pic" sz="quarter" idx="13" hasCustomPrompt="1"/>
            <p:custDataLst>
              <p:tags r:id="rId3"/>
            </p:custDataLst>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custDataLst>
              <p:tags r:id="rId4"/>
            </p:custDataLst>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1" name="Slide Number Placeholder 5"/>
          <p:cNvSpPr txBox="1">
            <a:spLocks/>
          </p:cNvSpPr>
          <p:nvPr userDrawn="1">
            <p:custDataLst>
              <p:tags r:id="rId5"/>
            </p:custDataLst>
          </p:nvPr>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custDataLst>
              <p:tags r:id="rId6"/>
            </p:custDataLst>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custDataLst>
              <p:tags r:id="rId7"/>
            </p:custDataLst>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custDataLst>
              <p:tags r:id="rId9"/>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28327642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515"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spTree>
    <p:extLst>
      <p:ext uri="{BB962C8B-B14F-4D97-AF65-F5344CB8AC3E}">
        <p14:creationId xmlns:p14="http://schemas.microsoft.com/office/powerpoint/2010/main" val="254035481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39"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83058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0325604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912326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3"/>
            <a:ext cx="11378958" cy="205203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1/13/2015</a:t>
            </a:fld>
            <a:endParaRPr lang="en-US" sz="140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a:endParaRPr lang="en-US" sz="140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a:fld id="{F920C200-3845-4249-9FA3-EA0449FF460B}" type="slidenum">
              <a:rPr lang="en-US" sz="1400" smtClean="0">
                <a:solidFill>
                  <a:srgbClr val="FFFFFF"/>
                </a:solidFill>
              </a:rPr>
              <a:pPr defTabSz="685915"/>
              <a:t>‹#›</a:t>
            </a:fld>
            <a:endParaRPr lang="en-US" sz="1400">
              <a:solidFill>
                <a:srgbClr val="FFFFFF"/>
              </a:solidFill>
            </a:endParaRPr>
          </a:p>
        </p:txBody>
      </p:sp>
    </p:spTree>
    <p:extLst>
      <p:ext uri="{BB962C8B-B14F-4D97-AF65-F5344CB8AC3E}">
        <p14:creationId xmlns:p14="http://schemas.microsoft.com/office/powerpoint/2010/main" val="1932921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Color Transition 1">
    <p:bg>
      <p:bgPr>
        <a:solidFill>
          <a:srgbClr val="008272"/>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3"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17988007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 Color Transition 2">
    <p:bg>
      <p:bgPr>
        <a:solidFill>
          <a:schemeClr val="accent2"/>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3347368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hite Transition">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pic>
        <p:nvPicPr>
          <p:cNvPr id="5" name="Picture 4"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10425046" y="5999923"/>
            <a:ext cx="1406496" cy="524545"/>
          </a:xfrm>
          <a:prstGeom prst="rect">
            <a:avLst/>
          </a:prstGeom>
        </p:spPr>
      </p:pic>
    </p:spTree>
    <p:extLst>
      <p:ext uri="{BB962C8B-B14F-4D97-AF65-F5344CB8AC3E}">
        <p14:creationId xmlns:p14="http://schemas.microsoft.com/office/powerpoint/2010/main" val="16239458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Color Layou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97934" y="326674"/>
            <a:ext cx="11151917" cy="507831"/>
          </a:xfrm>
          <a:prstGeom prst="rect">
            <a:avLst/>
          </a:prstGeom>
        </p:spPr>
        <p:txBody>
          <a:bodyPr vert="horz" wrap="square" lIns="0" tIns="0" rIns="0" bIns="0" rtlCol="0" anchor="t">
            <a:spAutoFit/>
          </a:bodyPr>
          <a:lstStyle>
            <a:lvl1pPr>
              <a:defRPr sz="3600" spc="-100">
                <a:solidFill>
                  <a:srgbClr val="50505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751730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Text Placeholder 5"/>
          <p:cNvSpPr>
            <a:spLocks noGrp="1"/>
          </p:cNvSpPr>
          <p:nvPr>
            <p:ph type="body" sz="quarter" idx="10"/>
          </p:nvPr>
        </p:nvSpPr>
        <p:spPr>
          <a:xfrm>
            <a:off x="292070" y="2568577"/>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11" name="Text Placeholder 8"/>
          <p:cNvSpPr>
            <a:spLocks noGrp="1"/>
          </p:cNvSpPr>
          <p:nvPr>
            <p:ph type="body" sz="quarter" idx="11" hasCustomPrompt="1"/>
          </p:nvPr>
        </p:nvSpPr>
        <p:spPr>
          <a:xfrm>
            <a:off x="292071" y="3231776"/>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sp>
        <p:nvSpPr>
          <p:cNvPr id="6" name="TextBox 5"/>
          <p:cNvSpPr txBox="1"/>
          <p:nvPr userDrawn="1"/>
        </p:nvSpPr>
        <p:spPr>
          <a:xfrm>
            <a:off x="423164" y="5966377"/>
            <a:ext cx="11321045" cy="436017"/>
          </a:xfrm>
          <a:prstGeom prst="rect">
            <a:avLst/>
          </a:prstGeom>
          <a:noFill/>
        </p:spPr>
        <p:txBody>
          <a:bodyPr wrap="square" lIns="0" rIns="0" rtlCol="0">
            <a:spAutoFit/>
          </a:bodyPr>
          <a:lstStyle/>
          <a:p>
            <a:pPr defTabSz="686047">
              <a:lnSpc>
                <a:spcPts val="900"/>
              </a:lnSpc>
            </a:pPr>
            <a:r>
              <a:rPr lang="en-US" sz="650" dirty="0" smtClean="0">
                <a:solidFill>
                  <a:srgbClr val="505050"/>
                </a:solidFill>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243744" y="236077"/>
            <a:ext cx="2356422" cy="87881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6778" y="5425162"/>
            <a:ext cx="1150288" cy="423015"/>
          </a:xfrm>
          <a:prstGeom prst="rect">
            <a:avLst/>
          </a:prstGeom>
        </p:spPr>
      </p:pic>
    </p:spTree>
    <p:extLst>
      <p:ext uri="{BB962C8B-B14F-4D97-AF65-F5344CB8AC3E}">
        <p14:creationId xmlns:p14="http://schemas.microsoft.com/office/powerpoint/2010/main" val="19221162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7" y="1451224"/>
            <a:ext cx="11378958" cy="868315"/>
          </a:xfrm>
          <a:prstGeom prst="rect">
            <a:avLst/>
          </a:prstGeom>
        </p:spPr>
        <p:txBody>
          <a:bodyPr/>
          <a:lstStyle>
            <a:lvl1pPr marL="0" indent="0">
              <a:spcBef>
                <a:spcPts val="0"/>
              </a:spcBef>
              <a:spcAft>
                <a:spcPts val="675"/>
              </a:spcAft>
              <a:buNone/>
              <a:defRPr sz="3200" spc="-100" baseline="0">
                <a:solidFill>
                  <a:srgbClr val="505050"/>
                </a:solidFill>
                <a:latin typeface="+mj-lt"/>
                <a:cs typeface="Segoe UI Light"/>
              </a:defRPr>
            </a:lvl1pPr>
            <a:lvl2pPr marL="0" indent="0">
              <a:spcBef>
                <a:spcPts val="0"/>
              </a:spcBef>
              <a:spcAft>
                <a:spcPts val="675"/>
              </a:spcAft>
              <a:buNone/>
              <a:defRPr sz="2400" spc="-50"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 32pt</a:t>
            </a:r>
          </a:p>
          <a:p>
            <a:pPr lvl="1"/>
            <a:r>
              <a:rPr lang="en-US" dirty="0" smtClean="0"/>
              <a:t>Second level 24pt</a:t>
            </a:r>
          </a:p>
        </p:txBody>
      </p:sp>
      <p:sp>
        <p:nvSpPr>
          <p:cNvPr id="5" name="Title Placeholder 1"/>
          <p:cNvSpPr>
            <a:spLocks noGrp="1"/>
          </p:cNvSpPr>
          <p:nvPr>
            <p:ph type="title"/>
          </p:nvPr>
        </p:nvSpPr>
        <p:spPr>
          <a:xfrm>
            <a:off x="424248" y="326020"/>
            <a:ext cx="11151917" cy="44319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0853321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1/13/2015</a:t>
            </a:fld>
            <a:endParaRPr lang="en-US" sz="140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lang="en-US" sz="140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lang="en-US" sz="1400" smtClean="0">
                <a:solidFill>
                  <a:srgbClr val="FFFFFF"/>
                </a:solidFill>
              </a:rPr>
              <a:pPr defTabSz="686047"/>
              <a:t>‹#›</a:t>
            </a:fld>
            <a:endParaRPr lang="en-US" sz="1400">
              <a:solidFill>
                <a:srgbClr val="FFFFFF"/>
              </a:solidFill>
            </a:endParaRPr>
          </a:p>
        </p:txBody>
      </p:sp>
    </p:spTree>
    <p:extLst>
      <p:ext uri="{BB962C8B-B14F-4D97-AF65-F5344CB8AC3E}">
        <p14:creationId xmlns:p14="http://schemas.microsoft.com/office/powerpoint/2010/main" val="3169335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prstGeom prst="rect">
            <a:avLst/>
          </a:prstGeo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Slide Number Placeholder 2"/>
          <p:cNvSpPr>
            <a:spLocks noGrp="1"/>
          </p:cNvSpPr>
          <p:nvPr>
            <p:ph type="sldNum" sz="quarter" idx="4"/>
          </p:nvPr>
        </p:nvSpPr>
        <p:spPr>
          <a:xfrm>
            <a:off x="9167375" y="6566932"/>
            <a:ext cx="2742188" cy="291068"/>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686047"/>
            <a:fld id="{E737953E-7177-488E-AD9A-83AFF9597151}" type="slidenum">
              <a:rPr lang="en-US" smtClean="0">
                <a:solidFill>
                  <a:srgbClr val="FFFFFF">
                    <a:tint val="75000"/>
                  </a:srgbClr>
                </a:solidFill>
              </a:rPr>
              <a:pPr defTabSz="686047"/>
              <a:t>‹#›</a:t>
            </a:fld>
            <a:endParaRPr lang="en-US">
              <a:solidFill>
                <a:srgbClr val="FFFFFF">
                  <a:tint val="75000"/>
                </a:srgbClr>
              </a:solidFill>
            </a:endParaRPr>
          </a:p>
        </p:txBody>
      </p:sp>
    </p:spTree>
    <p:extLst>
      <p:ext uri="{BB962C8B-B14F-4D97-AF65-F5344CB8AC3E}">
        <p14:creationId xmlns:p14="http://schemas.microsoft.com/office/powerpoint/2010/main" val="2933748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79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809254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08944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62579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398383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83411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53569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657266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78647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25496728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219089151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38647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M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73731061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M Center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lgn="ctr">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224716711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0"/>
            <a:ext cx="11653523" cy="6858000"/>
          </a:xfrm>
        </p:spPr>
        <p:txBody>
          <a:bodyPr anchor="ct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18163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454597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80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0949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510319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926604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85056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09368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53170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08284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912729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6991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14478625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87939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Blank Color 1 Layout">
    <p:bg>
      <p:bgPr>
        <a:solidFill>
          <a:srgbClr val="007FFF"/>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3854907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ags" Target="../tags/tag9.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ags" Target="../tags/tag8.xml"/><Relationship Id="rId2" Type="http://schemas.openxmlformats.org/officeDocument/2006/relationships/slideLayout" Target="../slideLayouts/slideLayout56.xml"/><Relationship Id="rId16" Type="http://schemas.openxmlformats.org/officeDocument/2006/relationships/image" Target="../media/image5.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vmlDrawing" Target="../drawings/vmlDrawing5.vml"/><Relationship Id="rId5" Type="http://schemas.openxmlformats.org/officeDocument/2006/relationships/slideLayout" Target="../slideLayouts/slideLayout59.xml"/><Relationship Id="rId15" Type="http://schemas.openxmlformats.org/officeDocument/2006/relationships/oleObject" Target="../embeddings/oleObject5.bin"/><Relationship Id="rId10"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ags" Target="../tags/tag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5.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6.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theme" Target="../theme/theme7.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smtClean="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687" r:id="rId3"/>
    <p:sldLayoutId id="2147483690" r:id="rId4"/>
    <p:sldLayoutId id="2147483686" r:id="rId5"/>
    <p:sldLayoutId id="2147483685" r:id="rId6"/>
    <p:sldLayoutId id="2147483662" r:id="rId7"/>
    <p:sldLayoutId id="2147483668" r:id="rId8"/>
    <p:sldLayoutId id="2147483693" r:id="rId9"/>
    <p:sldLayoutId id="2147483697" r:id="rId10"/>
    <p:sldLayoutId id="2147483699" r:id="rId11"/>
    <p:sldLayoutId id="2147483666" r:id="rId12"/>
    <p:sldLayoutId id="214748369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1" r:id="rId21"/>
    <p:sldLayoutId id="2147483712" r:id="rId22"/>
    <p:sldLayoutId id="2147483688" r:id="rId23"/>
    <p:sldLayoutId id="2147483701" r:id="rId24"/>
    <p:sldLayoutId id="2147483839" r:id="rId25"/>
    <p:sldLayoutId id="2147483840" r:id="rId26"/>
    <p:sldLayoutId id="2147483847" r:id="rId27"/>
    <p:sldLayoutId id="2147483879" r:id="rId28"/>
    <p:sldLayoutId id="2147483880" r:id="rId29"/>
  </p:sldLayoutIdLst>
  <p:timing>
    <p:tnLst>
      <p:par>
        <p:cTn id="1" dur="indefinite" restart="never" nodeType="tmRoot"/>
      </p:par>
    </p:tnLst>
  </p:timing>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4918360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5535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95" name="think-cell Slide" r:id="rId15" imgW="270" imgH="270" progId="">
                  <p:embed/>
                </p:oleObj>
              </mc:Choice>
              <mc:Fallback>
                <p:oleObj name="think-cell Slide" r:id="rId15" imgW="270" imgH="27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custDataLst>
              <p:tags r:id="rId14"/>
            </p:custDataLst>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4502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53106"/>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78" r:id="rId9"/>
  </p:sldLayoutIdLst>
  <p:transition>
    <p:fade/>
  </p:transition>
  <p:txStyles>
    <p:titleStyle>
      <a:lvl1pPr algn="l" defTabSz="686047" rtl="0" eaLnBrk="1" latinLnBrk="0" hangingPunct="1">
        <a:lnSpc>
          <a:spcPct val="90000"/>
        </a:lnSpc>
        <a:spcBef>
          <a:spcPct val="0"/>
        </a:spcBef>
        <a:buNone/>
        <a:defRPr lang="en-US" sz="3200" b="0" kern="1200" cap="none" spc="-75" baseline="0" dirty="0" smtClean="0">
          <a:ln w="3175">
            <a:noFill/>
          </a:ln>
          <a:solidFill>
            <a:srgbClr val="505050"/>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rgbClr val="505050"/>
          </a:solidFill>
          <a:latin typeface="+mj-l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rgbClr val="505050"/>
          </a:solidFill>
          <a:latin typeface="+mj-lt"/>
          <a:ea typeface="+mn-ea"/>
          <a:cs typeface="Segoe UI Light"/>
        </a:defRPr>
      </a:lvl2pPr>
      <a:lvl3pPr marL="686074" indent="-213207" algn="l" defTabSz="686047" rtl="0" eaLnBrk="1" latinLnBrk="0" hangingPunct="1">
        <a:lnSpc>
          <a:spcPct val="90000"/>
        </a:lnSpc>
        <a:spcBef>
          <a:spcPct val="20000"/>
        </a:spcBef>
        <a:buSzPct val="90000"/>
        <a:buFont typeface="Arial" pitchFamily="34" charset="0"/>
        <a:buChar char="•"/>
        <a:defRPr sz="2400" kern="1200">
          <a:solidFill>
            <a:srgbClr val="7F7F7F"/>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rgbClr val="7F7F7F"/>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rgbClr val="7F7F7F"/>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558366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5788424"/>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41.xml"/><Relationship Id="rId7" Type="http://schemas.openxmlformats.org/officeDocument/2006/relationships/image" Target="../media/image5.emf"/><Relationship Id="rId2" Type="http://schemas.openxmlformats.org/officeDocument/2006/relationships/tags" Target="../tags/tag40.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71.xml"/><Relationship Id="rId4"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43.xml"/><Relationship Id="rId7" Type="http://schemas.openxmlformats.org/officeDocument/2006/relationships/image" Target="../media/image5.emf"/><Relationship Id="rId2" Type="http://schemas.openxmlformats.org/officeDocument/2006/relationships/tags" Target="../tags/tag42.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72.xml"/><Relationship Id="rId4" Type="http://schemas.openxmlformats.org/officeDocument/2006/relationships/slideLayout" Target="../slideLayouts/slideLayout21.xml"/><Relationship Id="rId9" Type="http://schemas.openxmlformats.org/officeDocument/2006/relationships/image" Target="../media/image46.emf"/></Relationships>
</file>

<file path=ppt/slides/_rels/slide10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3.xml"/><Relationship Id="rId1" Type="http://schemas.openxmlformats.org/officeDocument/2006/relationships/slideLayout" Target="../slideLayouts/slideLayout21.xml"/><Relationship Id="rId4" Type="http://schemas.openxmlformats.org/officeDocument/2006/relationships/image" Target="../media/image50.emf"/></Relationships>
</file>

<file path=ppt/slides/_rels/slide1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 Id="rId6" Type="http://schemas.microsoft.com/office/2007/relationships/hdphoto" Target="../media/hdphoto7.wdp"/><Relationship Id="rId5" Type="http://schemas.openxmlformats.org/officeDocument/2006/relationships/image" Target="../media/image55.png"/><Relationship Id="rId4" Type="http://schemas.microsoft.com/office/2007/relationships/hdphoto" Target="../media/hdphoto6.wdp"/></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0.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22.emf"/></Relationships>
</file>

<file path=ppt/slides/_rels/slide1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127.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7.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14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3.png"/><Relationship Id="rId7" Type="http://schemas.microsoft.com/office/2007/relationships/hdphoto" Target="../media/hdphoto7.wdp"/><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55.png"/><Relationship Id="rId5" Type="http://schemas.microsoft.com/office/2007/relationships/hdphoto" Target="../media/hdphoto6.wdp"/><Relationship Id="rId4" Type="http://schemas.openxmlformats.org/officeDocument/2006/relationships/image" Target="../media/image54.png"/><Relationship Id="rId9" Type="http://schemas.openxmlformats.org/officeDocument/2006/relationships/image" Target="../media/image63.png"/></Relationships>
</file>

<file path=ppt/slides/_rels/slide1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93.xml"/><Relationship Id="rId1" Type="http://schemas.openxmlformats.org/officeDocument/2006/relationships/slideLayout" Target="../slideLayouts/slideLayout9.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4.xml"/><Relationship Id="rId1" Type="http://schemas.openxmlformats.org/officeDocument/2006/relationships/slideLayout" Target="../slideLayouts/slideLayout1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25.xml"/></Relationships>
</file>

<file path=ppt/slides/_rels/slide1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7.xml"/><Relationship Id="rId1" Type="http://schemas.openxmlformats.org/officeDocument/2006/relationships/slideLayout" Target="../slideLayouts/slideLayout26.xml"/><Relationship Id="rId5" Type="http://schemas.openxmlformats.org/officeDocument/2006/relationships/image" Target="../media/image51.emf"/><Relationship Id="rId4" Type="http://schemas.microsoft.com/office/2007/relationships/hdphoto" Target="../media/hdphoto8.wdp"/></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6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8.png"/><Relationship Id="rId5" Type="http://schemas.openxmlformats.org/officeDocument/2006/relationships/notesSlide" Target="../notesSlides/notesSlide101.xml"/><Relationship Id="rId4" Type="http://schemas.openxmlformats.org/officeDocument/2006/relationships/slideLayout" Target="../slideLayouts/slideLayout4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1.xml"/></Relationships>
</file>

<file path=ppt/slides/_rels/slide175.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70.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5.emf"/><Relationship Id="rId2" Type="http://schemas.openxmlformats.org/officeDocument/2006/relationships/tags" Target="../tags/tag47.xml"/><Relationship Id="rId16"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notesSlide" Target="../notesSlides/notesSlide105.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37.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43.xml"/><Relationship Id="rId1" Type="http://schemas.openxmlformats.org/officeDocument/2006/relationships/tags" Target="../tags/tag59.xml"/><Relationship Id="rId4" Type="http://schemas.openxmlformats.org/officeDocument/2006/relationships/image" Target="../media/image71.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43.xml"/><Relationship Id="rId1" Type="http://schemas.openxmlformats.org/officeDocument/2006/relationships/tags" Target="../tags/tag60.xml"/><Relationship Id="rId5" Type="http://schemas.openxmlformats.org/officeDocument/2006/relationships/image" Target="../media/image72.emf"/><Relationship Id="rId4" Type="http://schemas.openxmlformats.org/officeDocument/2006/relationships/image" Target="../media/image71.png"/></Relationships>
</file>

<file path=ppt/slides/_rels/slide178.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5.emf"/><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oleObject" Target="../embeddings/oleObject18.bin"/><Relationship Id="rId2" Type="http://schemas.openxmlformats.org/officeDocument/2006/relationships/tags" Target="../tags/tag61.xml"/><Relationship Id="rId1" Type="http://schemas.openxmlformats.org/officeDocument/2006/relationships/vmlDrawing" Target="../drawings/vmlDrawing18.vml"/><Relationship Id="rId6" Type="http://schemas.openxmlformats.org/officeDocument/2006/relationships/tags" Target="../tags/tag65.xml"/><Relationship Id="rId11" Type="http://schemas.openxmlformats.org/officeDocument/2006/relationships/notesSlide" Target="../notesSlides/notesSlide108.xml"/><Relationship Id="rId5" Type="http://schemas.openxmlformats.org/officeDocument/2006/relationships/tags" Target="../tags/tag64.xml"/><Relationship Id="rId10" Type="http://schemas.openxmlformats.org/officeDocument/2006/relationships/slideLayout" Target="../slideLayouts/slideLayout37.xml"/><Relationship Id="rId4" Type="http://schemas.openxmlformats.org/officeDocument/2006/relationships/tags" Target="../tags/tag63.xml"/><Relationship Id="rId9" Type="http://schemas.openxmlformats.org/officeDocument/2006/relationships/tags" Target="../tags/tag6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69.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notesSlide" Target="../notesSlides/notesSlide109.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4.xml"/><Relationship Id="rId1" Type="http://schemas.openxmlformats.org/officeDocument/2006/relationships/slideLayout" Target="../slideLayouts/slideLayout23.xml"/><Relationship Id="rId4" Type="http://schemas.openxmlformats.org/officeDocument/2006/relationships/image" Target="../media/image74.png"/></Relationships>
</file>

<file path=ppt/slides/_rels/slide1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22.emf"/></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12.vml"/><Relationship Id="rId6" Type="http://schemas.openxmlformats.org/officeDocument/2006/relationships/image" Target="../media/image33.emf"/><Relationship Id="rId5" Type="http://schemas.openxmlformats.org/officeDocument/2006/relationships/package" Target="../embeddings/Microsoft_Visio_Drawing1.vsdx"/><Relationship Id="rId4" Type="http://schemas.openxmlformats.org/officeDocument/2006/relationships/oleObject" Target="../embeddings/oleObject12.bin"/></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1.xml"/><Relationship Id="rId1" Type="http://schemas.openxmlformats.org/officeDocument/2006/relationships/vmlDrawing" Target="../drawings/vmlDrawing13.vml"/><Relationship Id="rId6" Type="http://schemas.openxmlformats.org/officeDocument/2006/relationships/image" Target="../media/image34.emf"/><Relationship Id="rId5" Type="http://schemas.openxmlformats.org/officeDocument/2006/relationships/package" Target="../embeddings/Microsoft_Visio_Drawing2.vsdx"/><Relationship Id="rId4" Type="http://schemas.openxmlformats.org/officeDocument/2006/relationships/oleObject" Target="../embeddings/oleObject13.bin"/></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36.emf"/></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5.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7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4.xml"/></Relationships>
</file>

<file path=ppt/slides/_rels/slide7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7.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1.xml"/><Relationship Id="rId7" Type="http://schemas.openxmlformats.org/officeDocument/2006/relationships/image" Target="../media/image47.png"/><Relationship Id="rId2" Type="http://schemas.openxmlformats.org/officeDocument/2006/relationships/tags" Target="../tags/tag39.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4.bin"/><Relationship Id="rId10" Type="http://schemas.openxmlformats.org/officeDocument/2006/relationships/image" Target="../media/image46.emf"/><Relationship Id="rId4" Type="http://schemas.openxmlformats.org/officeDocument/2006/relationships/notesSlide" Target="../notesSlides/notesSlide70.xml"/><Relationship Id="rId9"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2235200"/>
            <a:ext cx="12210662" cy="2387600"/>
          </a:xfrm>
        </p:spPr>
        <p:txBody>
          <a:bodyPr anchor="ctr">
            <a:noAutofit/>
          </a:bodyPr>
          <a:lstStyle/>
          <a:p>
            <a:pPr algn="l"/>
            <a:r>
              <a:rPr lang="en-US" sz="9600" dirty="0" smtClean="0">
                <a:solidFill>
                  <a:schemeClr val="bg1"/>
                </a:solidFill>
              </a:rPr>
              <a:t>Azure Data Overview</a:t>
            </a:r>
            <a:endParaRPr lang="en-US" sz="9600" dirty="0">
              <a:solidFill>
                <a:schemeClr val="bg1"/>
              </a:solidFill>
            </a:endParaRPr>
          </a:p>
        </p:txBody>
      </p:sp>
      <p:sp>
        <p:nvSpPr>
          <p:cNvPr id="3" name="Subtitle 2"/>
          <p:cNvSpPr>
            <a:spLocks noGrp="1"/>
          </p:cNvSpPr>
          <p:nvPr>
            <p:ph type="subTitle" idx="1"/>
          </p:nvPr>
        </p:nvSpPr>
        <p:spPr>
          <a:xfrm>
            <a:off x="-18663" y="4261447"/>
            <a:ext cx="12210662" cy="1655762"/>
          </a:xfrm>
        </p:spPr>
        <p:txBody>
          <a:bodyPr>
            <a:normAutofit/>
          </a:bodyPr>
          <a:lstStyle/>
          <a:p>
            <a:pPr marL="252000" algn="l"/>
            <a:r>
              <a:rPr lang="en-US" sz="4400" dirty="0" smtClean="0">
                <a:solidFill>
                  <a:srgbClr val="00B0F0"/>
                </a:solidFill>
                <a:latin typeface="+mj-lt"/>
              </a:rPr>
              <a:t>Presenter Name</a:t>
            </a:r>
          </a:p>
          <a:p>
            <a:pPr marL="252000"/>
            <a:r>
              <a:rPr lang="en-US" sz="2800" dirty="0" smtClean="0">
                <a:solidFill>
                  <a:schemeClr val="bg1"/>
                </a:solidFill>
                <a:latin typeface="+mj-lt"/>
              </a:rPr>
              <a:t>Position or role</a:t>
            </a: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a:t>
            </a:r>
            <a:r>
              <a:rPr lang="en-US" dirty="0" smtClean="0"/>
              <a:t>is not a machine</a:t>
            </a:r>
            <a:endParaRPr lang="en-US" dirty="0"/>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2096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5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81200"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6" name="Group 15"/>
          <p:cNvGrpSpPr/>
          <p:nvPr/>
        </p:nvGrpSpPr>
        <p:grpSpPr>
          <a:xfrm>
            <a:off x="3602152" y="169835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6" name="TextBox 5"/>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7" name="Group 16"/>
          <p:cNvGrpSpPr/>
          <p:nvPr/>
        </p:nvGrpSpPr>
        <p:grpSpPr>
          <a:xfrm>
            <a:off x="3602152" y="238962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0" name="TextBox 4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8" name="Group 17"/>
          <p:cNvGrpSpPr/>
          <p:nvPr/>
        </p:nvGrpSpPr>
        <p:grpSpPr>
          <a:xfrm>
            <a:off x="3602152" y="308090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1" name="TextBox 50"/>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52" name="Right Arrow 51"/>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3" name="Right Arrow 52"/>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4" name="Right Arrow 53"/>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9" name="Freeform 6"/>
          <p:cNvSpPr>
            <a:spLocks noEditPoints="1"/>
          </p:cNvSpPr>
          <p:nvPr/>
        </p:nvSpPr>
        <p:spPr bwMode="auto">
          <a:xfrm>
            <a:off x="7065238" y="512269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 name="Freeform 11"/>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21" name="Freeform 22"/>
          <p:cNvSpPr>
            <a:spLocks noEditPoints="1"/>
          </p:cNvSpPr>
          <p:nvPr/>
        </p:nvSpPr>
        <p:spPr bwMode="auto">
          <a:xfrm>
            <a:off x="5075443" y="389128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73" name="Group 72"/>
          <p:cNvGrpSpPr/>
          <p:nvPr/>
        </p:nvGrpSpPr>
        <p:grpSpPr>
          <a:xfrm>
            <a:off x="4908882" y="5378692"/>
            <a:ext cx="1341965"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Excess Data</a:t>
              </a:r>
            </a:p>
          </p:txBody>
        </p:sp>
      </p:grpSp>
      <p:grpSp>
        <p:nvGrpSpPr>
          <p:cNvPr id="72" name="Group 71"/>
          <p:cNvGrpSpPr/>
          <p:nvPr/>
        </p:nvGrpSpPr>
        <p:grpSpPr>
          <a:xfrm>
            <a:off x="2929721" y="4089211"/>
            <a:ext cx="1184613" cy="460659"/>
            <a:chOff x="2827915" y="4050315"/>
            <a:chExt cx="1184613"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2" name="TextBox 61"/>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grpSp>
        <p:nvGrpSpPr>
          <p:cNvPr id="71" name="Group 70"/>
          <p:cNvGrpSpPr/>
          <p:nvPr/>
        </p:nvGrpSpPr>
        <p:grpSpPr>
          <a:xfrm>
            <a:off x="7334498" y="3837448"/>
            <a:ext cx="1181012" cy="664797"/>
            <a:chOff x="7395602" y="3803880"/>
            <a:chExt cx="1181012"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3" name="TextBox 62"/>
            <p:cNvSpPr txBox="1"/>
            <p:nvPr/>
          </p:nvSpPr>
          <p:spPr>
            <a:xfrm>
              <a:off x="7866112" y="3803880"/>
              <a:ext cx="710502"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rgbClr val="00B0F0">
                      <a:lumMod val="90000"/>
                      <a:lumOff val="10000"/>
                      <a:alpha val="99000"/>
                    </a:srgbClr>
                  </a:solidFill>
                  <a:latin typeface="+mj-lt"/>
                </a:rPr>
                <a:t>ETL Some Data</a:t>
              </a:r>
            </a:p>
          </p:txBody>
        </p:sp>
      </p:grpSp>
      <p:grpSp>
        <p:nvGrpSpPr>
          <p:cNvPr id="76" name="Group 75"/>
          <p:cNvGrpSpPr/>
          <p:nvPr/>
        </p:nvGrpSpPr>
        <p:grpSpPr>
          <a:xfrm>
            <a:off x="8222952" y="172279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4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70"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cxnSp>
        <p:nvCxnSpPr>
          <p:cNvPr id="46" name="Straight Arrow Connector 45"/>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598915" y="504411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107761" y="339921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38"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Traditional E-Commerce Data Flow</a:t>
            </a:r>
          </a:p>
        </p:txBody>
      </p:sp>
      <p:pic>
        <p:nvPicPr>
          <p:cNvPr id="39" name="Picture 38"/>
          <p:cNvPicPr>
            <a:picLocks noChangeAspect="1"/>
          </p:cNvPicPr>
          <p:nvPr/>
        </p:nvPicPr>
        <p:blipFill>
          <a:blip r:embed="rId8"/>
          <a:stretch>
            <a:fillRect/>
          </a:stretch>
        </p:blipFill>
        <p:spPr>
          <a:xfrm>
            <a:off x="11171841" y="72570"/>
            <a:ext cx="933073" cy="686786"/>
          </a:xfrm>
          <a:prstGeom prst="rect">
            <a:avLst/>
          </a:prstGeom>
        </p:spPr>
      </p:pic>
    </p:spTree>
    <p:extLst>
      <p:ext uri="{BB962C8B-B14F-4D97-AF65-F5344CB8AC3E}">
        <p14:creationId xmlns:p14="http://schemas.microsoft.com/office/powerpoint/2010/main" val="197914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50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22" presetClass="entr" presetSubtype="8"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left)">
                                      <p:cBhvr>
                                        <p:cTn id="29" dur="500"/>
                                        <p:tgtEl>
                                          <p:spTgt spid="5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10" presetClass="entr" presetSubtype="0" fill="hold" nodeType="withEffect">
                                  <p:stCondLst>
                                    <p:cond delay="50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par>
                                <p:cTn id="55" presetID="10"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par>
                                <p:cTn id="63" presetID="10"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9" grpId="0" animBg="1"/>
      <p:bldP spid="12" grpId="0" animBg="1"/>
      <p:bldP spid="21" grpId="0" animBg="1"/>
      <p:bldP spid="41" grpId="0" animBg="1"/>
      <p:bldP spid="69" grpId="0" animBg="1"/>
      <p:bldP spid="7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2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93900" y="1125115"/>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rgbClr val="FFFFFF">
                      <a:alpha val="0"/>
                    </a:srgbClr>
                  </a:solidFill>
                </a:ln>
                <a:solidFill>
                  <a:srgbClr val="595959"/>
                </a:solidFill>
                <a:latin typeface="+mj-lt"/>
              </a:rPr>
              <a:t>OPERATIONAL DATA</a:t>
            </a:r>
          </a:p>
        </p:txBody>
      </p:sp>
      <p:grpSp>
        <p:nvGrpSpPr>
          <p:cNvPr id="105" name="Group 104"/>
          <p:cNvGrpSpPr/>
          <p:nvPr/>
        </p:nvGrpSpPr>
        <p:grpSpPr>
          <a:xfrm>
            <a:off x="3602152"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07" name="TextBox 106"/>
            <p:cNvSpPr txBox="1"/>
            <p:nvPr/>
          </p:nvSpPr>
          <p:spPr>
            <a:xfrm>
              <a:off x="3600564" y="1698350"/>
              <a:ext cx="1599797"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00B0F0"/>
                  </a:solidFill>
                  <a:latin typeface="+mj-lt"/>
                </a:rPr>
                <a:t>NEW USER REGISTRY</a:t>
              </a:r>
            </a:p>
          </p:txBody>
        </p:sp>
      </p:grpSp>
      <p:grpSp>
        <p:nvGrpSpPr>
          <p:cNvPr id="108" name="Group 107"/>
          <p:cNvGrpSpPr/>
          <p:nvPr/>
        </p:nvGrpSpPr>
        <p:grpSpPr>
          <a:xfrm>
            <a:off x="3602152"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0" name="TextBox 109"/>
            <p:cNvSpPr txBox="1"/>
            <p:nvPr/>
          </p:nvSpPr>
          <p:spPr>
            <a:xfrm>
              <a:off x="3600564" y="2389628"/>
              <a:ext cx="1266372"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FFC000"/>
                  </a:solidFill>
                  <a:latin typeface="+mj-lt"/>
                </a:rPr>
                <a:t>NEW PURCHASE</a:t>
              </a:r>
            </a:p>
          </p:txBody>
        </p:sp>
      </p:grpSp>
      <p:grpSp>
        <p:nvGrpSpPr>
          <p:cNvPr id="111" name="Group 110"/>
          <p:cNvGrpSpPr/>
          <p:nvPr/>
        </p:nvGrpSpPr>
        <p:grpSpPr>
          <a:xfrm>
            <a:off x="3602152"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rgbClr val="FFFFFF">
                        <a:alpha val="0"/>
                      </a:srgbClr>
                    </a:solidFill>
                  </a:ln>
                  <a:solidFill>
                    <a:srgbClr val="ED7D31"/>
                  </a:solidFill>
                  <a:latin typeface="+mj-lt"/>
                </a:rPr>
                <a:t>NEW PRODUCT</a:t>
              </a:r>
            </a:p>
          </p:txBody>
        </p:sp>
      </p:grpSp>
      <p:sp>
        <p:nvSpPr>
          <p:cNvPr id="114" name="Right Arrow 113"/>
          <p:cNvSpPr/>
          <p:nvPr/>
        </p:nvSpPr>
        <p:spPr bwMode="auto">
          <a:xfrm>
            <a:off x="6595831"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5" name="Right Arrow 114"/>
          <p:cNvSpPr/>
          <p:nvPr/>
        </p:nvSpPr>
        <p:spPr bwMode="auto">
          <a:xfrm>
            <a:off x="6595831"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6" name="Right Arrow 115"/>
          <p:cNvSpPr/>
          <p:nvPr/>
        </p:nvSpPr>
        <p:spPr bwMode="auto">
          <a:xfrm>
            <a:off x="6595831"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7" name="Freeform 116"/>
          <p:cNvSpPr>
            <a:spLocks noEditPoints="1"/>
          </p:cNvSpPr>
          <p:nvPr/>
        </p:nvSpPr>
        <p:spPr bwMode="auto">
          <a:xfrm>
            <a:off x="2286209" y="172279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grpSp>
        <p:nvGrpSpPr>
          <p:cNvPr id="118" name="Group 117"/>
          <p:cNvGrpSpPr/>
          <p:nvPr/>
        </p:nvGrpSpPr>
        <p:grpSpPr>
          <a:xfrm>
            <a:off x="8222952"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latin typeface="+mj-lt"/>
              </a:endParaRPr>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dirty="0">
                  <a:solidFill>
                    <a:srgbClr val="00B0F0">
                      <a:lumMod val="90000"/>
                      <a:lumOff val="10000"/>
                      <a:alpha val="99000"/>
                    </a:srgbClr>
                  </a:solidFill>
                  <a:latin typeface="+mj-lt"/>
                </a:rPr>
                <a:t>Data Warehouse</a:t>
              </a:r>
            </a:p>
          </p:txBody>
        </p:sp>
      </p:grpSp>
      <p:sp>
        <p:nvSpPr>
          <p:cNvPr id="121" name="Freeform 32"/>
          <p:cNvSpPr>
            <a:spLocks noEditPoints="1"/>
          </p:cNvSpPr>
          <p:nvPr/>
        </p:nvSpPr>
        <p:spPr bwMode="auto">
          <a:xfrm>
            <a:off x="5729411" y="16654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122" name="Freeform 32"/>
          <p:cNvSpPr>
            <a:spLocks noEditPoints="1"/>
          </p:cNvSpPr>
          <p:nvPr/>
        </p:nvSpPr>
        <p:spPr bwMode="auto">
          <a:xfrm>
            <a:off x="5729411" y="239482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3" name="Freeform 32"/>
          <p:cNvSpPr>
            <a:spLocks noEditPoints="1"/>
          </p:cNvSpPr>
          <p:nvPr/>
        </p:nvSpPr>
        <p:spPr bwMode="auto">
          <a:xfrm>
            <a:off x="5729411" y="31242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grpSp>
        <p:nvGrpSpPr>
          <p:cNvPr id="124" name="Group 123"/>
          <p:cNvGrpSpPr/>
          <p:nvPr/>
        </p:nvGrpSpPr>
        <p:grpSpPr>
          <a:xfrm>
            <a:off x="2836021" y="4262614"/>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27" name="Straight Arrow Connector 126"/>
          <p:cNvCxnSpPr/>
          <p:nvPr/>
        </p:nvCxnSpPr>
        <p:spPr>
          <a:xfrm>
            <a:off x="3502423" y="373866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8729" y="3644747"/>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latin typeface="+mj-lt"/>
              </a:endParaRPr>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a:solidFill>
                    <a:srgbClr val="00B0F0">
                      <a:lumMod val="90000"/>
                      <a:lumOff val="10000"/>
                      <a:alpha val="99000"/>
                    </a:srgbClr>
                  </a:solidFill>
                  <a:latin typeface="+mj-lt"/>
                </a:rPr>
                <a:t>Logs</a:t>
              </a:r>
            </a:p>
          </p:txBody>
        </p:sp>
      </p:grpSp>
      <p:cxnSp>
        <p:nvCxnSpPr>
          <p:cNvPr id="131" name="Straight Arrow Connector 130"/>
          <p:cNvCxnSpPr/>
          <p:nvPr/>
        </p:nvCxnSpPr>
        <p:spPr>
          <a:xfrm>
            <a:off x="3081223"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8278217" y="4457831"/>
            <a:ext cx="1773880"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endParaRPr lang="en-US" sz="1200" kern="0" dirty="0">
              <a:ln>
                <a:solidFill>
                  <a:srgbClr val="FFFFFF">
                    <a:alpha val="0"/>
                  </a:srgbClr>
                </a:solidFill>
              </a:ln>
              <a:solidFill>
                <a:srgbClr val="FFFFFF"/>
              </a:solidFill>
              <a:latin typeface="+mj-lt"/>
              <a:cs typeface="Arial"/>
            </a:endParaRPr>
          </a:p>
        </p:txBody>
      </p:sp>
      <p:sp>
        <p:nvSpPr>
          <p:cNvPr id="133" name="Round Same Side Corner Rectangle 73"/>
          <p:cNvSpPr/>
          <p:nvPr/>
        </p:nvSpPr>
        <p:spPr>
          <a:xfrm>
            <a:off x="0" y="6266739"/>
            <a:ext cx="12192000" cy="618271"/>
          </a:xfrm>
          <a:prstGeom prst="rect">
            <a:avLst/>
          </a:prstGeom>
          <a:noFill/>
          <a:ln w="10795" cap="flat" cmpd="sng" algn="ctr">
            <a:noFill/>
            <a:prstDash val="dash"/>
          </a:ln>
          <a:effectLst/>
        </p:spPr>
        <p:txBody>
          <a:bodyPr lIns="91440" tIns="91440" rIns="91440" bIns="91440" rtlCol="0" anchor="ctr" anchorCtr="0"/>
          <a:lstStyle/>
          <a:p>
            <a:pPr algn="ctr"/>
            <a:r>
              <a:rPr lang="en-US" sz="3100" kern="0" dirty="0">
                <a:ln>
                  <a:solidFill>
                    <a:srgbClr val="FFFFFF">
                      <a:alpha val="0"/>
                    </a:srgbClr>
                  </a:solidFill>
                </a:ln>
                <a:solidFill>
                  <a:schemeClr val="bg1">
                    <a:alpha val="99000"/>
                  </a:schemeClr>
                </a:solidFill>
                <a:latin typeface="+mj-lt"/>
                <a:cs typeface="Arial"/>
              </a:rPr>
              <a:t>How much do views </a:t>
            </a:r>
            <a:r>
              <a:rPr lang="en-US" sz="3100" kern="0" dirty="0" smtClean="0">
                <a:ln>
                  <a:solidFill>
                    <a:srgbClr val="FFFFFF">
                      <a:alpha val="0"/>
                    </a:srgbClr>
                  </a:solidFill>
                </a:ln>
                <a:solidFill>
                  <a:schemeClr val="bg1">
                    <a:alpha val="99000"/>
                  </a:schemeClr>
                </a:solidFill>
                <a:latin typeface="+mj-lt"/>
                <a:cs typeface="Arial"/>
              </a:rPr>
              <a:t>for </a:t>
            </a:r>
            <a:r>
              <a:rPr lang="en-US" sz="3100" kern="0" dirty="0">
                <a:ln>
                  <a:solidFill>
                    <a:srgbClr val="FFFFFF">
                      <a:alpha val="0"/>
                    </a:srgbClr>
                  </a:solidFill>
                </a:ln>
                <a:solidFill>
                  <a:schemeClr val="bg1">
                    <a:alpha val="99000"/>
                  </a:schemeClr>
                </a:solidFill>
                <a:latin typeface="+mj-lt"/>
                <a:cs typeface="Arial"/>
              </a:rPr>
              <a:t>certain products increase when our TV ads run?</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1694" y="4492944"/>
            <a:ext cx="1580579" cy="1556767"/>
          </a:xfrm>
          <a:prstGeom prst="rect">
            <a:avLst/>
          </a:prstGeom>
        </p:spPr>
      </p:pic>
      <p:sp>
        <p:nvSpPr>
          <p:cNvPr id="137" name="Right Arrow 136"/>
          <p:cNvSpPr/>
          <p:nvPr/>
        </p:nvSpPr>
        <p:spPr bwMode="auto">
          <a:xfrm rot="16200000">
            <a:off x="8666633"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38" name="Freeform 207"/>
          <p:cNvSpPr>
            <a:spLocks noEditPoints="1"/>
          </p:cNvSpPr>
          <p:nvPr/>
        </p:nvSpPr>
        <p:spPr bwMode="black">
          <a:xfrm>
            <a:off x="9083099" y="4023001"/>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mj-lt"/>
            </a:endParaRPr>
          </a:p>
        </p:txBody>
      </p:sp>
      <p:sp>
        <p:nvSpPr>
          <p:cNvPr id="69"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New E-Commerce </a:t>
            </a:r>
            <a:r>
              <a:rPr lang="en-US" sz="2800" dirty="0"/>
              <a:t>Data Flow</a:t>
            </a:r>
          </a:p>
        </p:txBody>
      </p:sp>
      <p:pic>
        <p:nvPicPr>
          <p:cNvPr id="70" name="Picture 69"/>
          <p:cNvPicPr>
            <a:picLocks noChangeAspect="1"/>
          </p:cNvPicPr>
          <p:nvPr/>
        </p:nvPicPr>
        <p:blipFill>
          <a:blip r:embed="rId9"/>
          <a:stretch>
            <a:fillRect/>
          </a:stretch>
        </p:blipFill>
        <p:spPr>
          <a:xfrm>
            <a:off x="11171841" y="72570"/>
            <a:ext cx="933073" cy="686786"/>
          </a:xfrm>
          <a:prstGeom prst="rect">
            <a:avLst/>
          </a:prstGeom>
        </p:spPr>
      </p:pic>
      <p:cxnSp>
        <p:nvCxnSpPr>
          <p:cNvPr id="71" name="Straight Arrow Connector 70"/>
          <p:cNvCxnSpPr>
            <a:stCxn id="66" idx="3"/>
            <a:endCxn id="132" idx="1"/>
          </p:cNvCxnSpPr>
          <p:nvPr/>
        </p:nvCxnSpPr>
        <p:spPr>
          <a:xfrm>
            <a:off x="7038539" y="5130889"/>
            <a:ext cx="1239678" cy="16224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43456" y="4128661"/>
            <a:ext cx="1995083" cy="1999769"/>
            <a:chOff x="5027903" y="4128661"/>
            <a:chExt cx="1995083" cy="1999769"/>
          </a:xfrm>
        </p:grpSpPr>
        <p:sp>
          <p:nvSpPr>
            <p:cNvPr id="66" name="Round Same Side Corner Rectangle 73"/>
            <p:cNvSpPr/>
            <p:nvPr/>
          </p:nvSpPr>
          <p:spPr>
            <a:xfrm>
              <a:off x="5027903" y="4133347"/>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a:endParaRPr lang="en-US" b="1" kern="0" dirty="0">
                <a:ln>
                  <a:solidFill>
                    <a:srgbClr val="FFFFFF">
                      <a:alpha val="0"/>
                    </a:srgbClr>
                  </a:solidFill>
                </a:ln>
                <a:solidFill>
                  <a:srgbClr val="FFFFFF"/>
                </a:solidFill>
                <a:latin typeface="+mj-lt"/>
                <a:cs typeface="Arial"/>
              </a:endParaRPr>
            </a:p>
          </p:txBody>
        </p:sp>
        <p:grpSp>
          <p:nvGrpSpPr>
            <p:cNvPr id="73" name="Group 72"/>
            <p:cNvGrpSpPr/>
            <p:nvPr/>
          </p:nvGrpSpPr>
          <p:grpSpPr>
            <a:xfrm>
              <a:off x="5586733" y="4729281"/>
              <a:ext cx="1023494" cy="1275980"/>
              <a:chOff x="1124776" y="4465656"/>
              <a:chExt cx="1016230" cy="1266924"/>
            </a:xfrm>
          </p:grpSpPr>
          <p:grpSp>
            <p:nvGrpSpPr>
              <p:cNvPr id="74" name="Group 73"/>
              <p:cNvGrpSpPr/>
              <p:nvPr/>
            </p:nvGrpSpPr>
            <p:grpSpPr>
              <a:xfrm>
                <a:off x="1124776" y="4976326"/>
                <a:ext cx="1016230" cy="756254"/>
                <a:chOff x="1124776" y="5006470"/>
                <a:chExt cx="1016230" cy="756254"/>
              </a:xfrm>
            </p:grpSpPr>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0"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3" name="Group 82"/>
              <p:cNvGrpSpPr/>
              <p:nvPr/>
            </p:nvGrpSpPr>
            <p:grpSpPr>
              <a:xfrm>
                <a:off x="1124776" y="4720991"/>
                <a:ext cx="1016230" cy="756254"/>
                <a:chOff x="1124776" y="5006470"/>
                <a:chExt cx="1016230" cy="756254"/>
              </a:xfrm>
            </p:grpSpPr>
            <p:sp>
              <p:nvSpPr>
                <p:cNvPr id="87"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4" name="Group 83"/>
              <p:cNvGrpSpPr/>
              <p:nvPr/>
            </p:nvGrpSpPr>
            <p:grpSpPr>
              <a:xfrm>
                <a:off x="1124776" y="4465656"/>
                <a:ext cx="1016230" cy="756254"/>
                <a:chOff x="1124776" y="5006470"/>
                <a:chExt cx="1016230" cy="756254"/>
              </a:xfrm>
            </p:grpSpPr>
            <p:sp>
              <p:nvSpPr>
                <p:cNvPr id="8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5036884" y="4128661"/>
              <a:ext cx="1986101" cy="475082"/>
            </a:xfrm>
            <a:prstGeom prst="rect">
              <a:avLst/>
            </a:prstGeom>
            <a:noFill/>
          </p:spPr>
          <p:txBody>
            <a:bodyPr wrap="square" lIns="0" tIns="36000" rIns="0" bIns="0" rtlCol="0" anchor="t">
              <a:noAutofit/>
            </a:bodyPr>
            <a:lstStyle/>
            <a:p>
              <a:pPr algn="ctr">
                <a:lnSpc>
                  <a:spcPct val="80000"/>
                </a:lnSpc>
                <a:buSzPct val="80000"/>
              </a:pPr>
              <a:r>
                <a:rPr lang="en-US" dirty="0" smtClean="0">
                  <a:solidFill>
                    <a:srgbClr val="FFFFFF">
                      <a:alpha val="99000"/>
                    </a:srgbClr>
                  </a:solidFill>
                  <a:latin typeface="+mj-lt"/>
                </a:rPr>
                <a:t>Raw Data</a:t>
              </a:r>
              <a:br>
                <a:rPr lang="en-US" dirty="0" smtClean="0">
                  <a:solidFill>
                    <a:srgbClr val="FFFFFF">
                      <a:alpha val="99000"/>
                    </a:srgbClr>
                  </a:solidFill>
                  <a:latin typeface="+mj-lt"/>
                </a:rPr>
              </a:br>
              <a:r>
                <a:rPr lang="en-US" dirty="0" smtClean="0">
                  <a:solidFill>
                    <a:srgbClr val="FFFFFF">
                      <a:alpha val="99000"/>
                    </a:srgbClr>
                  </a:solidFill>
                  <a:latin typeface="+mj-lt"/>
                </a:rPr>
                <a:t>“Store </a:t>
              </a:r>
              <a:r>
                <a:rPr lang="en-US" dirty="0">
                  <a:solidFill>
                    <a:srgbClr val="FFFFFF">
                      <a:alpha val="99000"/>
                    </a:srgbClr>
                  </a:solidFill>
                  <a:latin typeface="+mj-lt"/>
                </a:rPr>
                <a:t>it All</a:t>
              </a:r>
              <a:r>
                <a:rPr lang="en-US" dirty="0" smtClean="0">
                  <a:solidFill>
                    <a:srgbClr val="FFFFFF">
                      <a:alpha val="99000"/>
                    </a:srgbClr>
                  </a:solidFill>
                  <a:latin typeface="+mj-lt"/>
                </a:rPr>
                <a:t>” </a:t>
              </a:r>
              <a:r>
                <a:rPr lang="en-US" dirty="0">
                  <a:solidFill>
                    <a:srgbClr val="FFFFFF">
                      <a:alpha val="99000"/>
                    </a:srgbClr>
                  </a:solidFill>
                  <a:latin typeface="+mj-lt"/>
                </a:rPr>
                <a:t>Cluster</a:t>
              </a:r>
            </a:p>
          </p:txBody>
        </p:sp>
      </p:grpSp>
    </p:spTree>
    <p:extLst>
      <p:ext uri="{BB962C8B-B14F-4D97-AF65-F5344CB8AC3E}">
        <p14:creationId xmlns:p14="http://schemas.microsoft.com/office/powerpoint/2010/main" val="30239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500"/>
                                        <p:tgtEl>
                                          <p:spTgt spid="132"/>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wipe(down)">
                                      <p:cBhvr>
                                        <p:cTn id="41" dur="500"/>
                                        <p:tgtEl>
                                          <p:spTgt spid="1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P spid="137" grpId="0" animBg="1"/>
      <p:bldP spid="13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628917258"/>
              </p:ext>
            </p:extLst>
          </p:nvPr>
        </p:nvGraphicFramePr>
        <p:xfrm>
          <a:off x="908708" y="1640412"/>
          <a:ext cx="10374584" cy="3577177"/>
        </p:xfrm>
        <a:graphic>
          <a:graphicData uri="http://schemas.openxmlformats.org/drawingml/2006/table">
            <a:tbl>
              <a:tblPr bandRow="1">
                <a:tableStyleId>{5C22544A-7EE6-4342-B048-85BDC9FD1C3A}</a:tableStyleId>
              </a:tblPr>
              <a:tblGrid>
                <a:gridCol w="1672018"/>
                <a:gridCol w="4067504"/>
                <a:gridCol w="4635062"/>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r>
            </a:tbl>
          </a:graphicData>
        </a:graphic>
      </p:graphicFrame>
      <p:sp>
        <p:nvSpPr>
          <p:cNvPr id="11" name="TextBox 10"/>
          <p:cNvSpPr txBox="1"/>
          <p:nvPr/>
        </p:nvSpPr>
        <p:spPr>
          <a:xfrm>
            <a:off x="8480468" y="6673382"/>
            <a:ext cx="3626651" cy="184618"/>
          </a:xfrm>
          <a:prstGeom prst="rect">
            <a:avLst/>
          </a:prstGeom>
          <a:noFill/>
        </p:spPr>
        <p:txBody>
          <a:bodyPr wrap="none" lIns="0" tIns="0" rIns="0" bIns="0" rtlCol="0" anchor="b" anchorCtr="0">
            <a:spAutoFit/>
          </a:bodyPr>
          <a:lstStyle/>
          <a:p>
            <a:pPr defTabSz="913951">
              <a:defRPr/>
            </a:pPr>
            <a:r>
              <a:rPr lang="en-US" sz="12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790296"/>
            <a:ext cx="933073" cy="686786"/>
          </a:xfrm>
          <a:prstGeom prst="rect">
            <a:avLst/>
          </a:prstGeom>
        </p:spPr>
      </p:pic>
      <p:pic>
        <p:nvPicPr>
          <p:cNvPr id="14" name="Picture 13"/>
          <p:cNvPicPr>
            <a:picLocks noChangeAspect="1"/>
          </p:cNvPicPr>
          <p:nvPr/>
        </p:nvPicPr>
        <p:blipFill>
          <a:blip r:embed="rId4"/>
          <a:stretch>
            <a:fillRect/>
          </a:stretch>
        </p:blipFill>
        <p:spPr>
          <a:xfrm>
            <a:off x="4288539" y="705662"/>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RDBMS vs. Hadoop</a:t>
            </a:r>
          </a:p>
        </p:txBody>
      </p:sp>
    </p:spTree>
    <p:extLst>
      <p:ext uri="{BB962C8B-B14F-4D97-AF65-F5344CB8AC3E}">
        <p14:creationId xmlns:p14="http://schemas.microsoft.com/office/powerpoint/2010/main" val="4108490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Programming </a:t>
            </a:r>
            <a:r>
              <a:rPr lang="en-US" sz="2800" dirty="0" err="1" smtClean="0"/>
              <a:t>HDInsight</a:t>
            </a:r>
            <a:r>
              <a:rPr lang="en-US" sz="2800" dirty="0" smtClean="0"/>
              <a:t> – </a:t>
            </a:r>
            <a:r>
              <a:rPr lang="en-US" sz="2800" spc="-71" dirty="0" smtClean="0">
                <a:gradFill>
                  <a:gsLst>
                    <a:gs pos="2917">
                      <a:srgbClr val="FFFFFF"/>
                    </a:gs>
                    <a:gs pos="30000">
                      <a:srgbClr val="FFFFFF"/>
                    </a:gs>
                  </a:gsLst>
                  <a:lin ang="5400000" scaled="0"/>
                </a:gradFill>
              </a:rPr>
              <a:t>Existing ecosystem</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4995512" y="0"/>
            <a:ext cx="2297228" cy="6858000"/>
          </a:xfrm>
          <a:prstGeom prst="rect">
            <a:avLst/>
          </a:prstGeom>
        </p:spPr>
        <p:txBody>
          <a:bodyPr wrap="none" anchor="ctr">
            <a:noAutofit/>
          </a:bodyPr>
          <a:lstStyle/>
          <a:p>
            <a:pPr algn="ctr"/>
            <a:r>
              <a:rPr lang="en-US" sz="4400" dirty="0" smtClean="0">
                <a:solidFill>
                  <a:schemeClr val="bg1"/>
                </a:solidFill>
                <a:latin typeface="+mj-lt"/>
              </a:rPr>
              <a:t>Hive</a:t>
            </a:r>
          </a:p>
          <a:p>
            <a:pPr algn="ctr"/>
            <a:r>
              <a:rPr lang="en-US" sz="4400" dirty="0" smtClean="0">
                <a:solidFill>
                  <a:schemeClr val="bg1"/>
                </a:solidFill>
                <a:latin typeface="+mj-lt"/>
              </a:rPr>
              <a:t>Pig</a:t>
            </a:r>
          </a:p>
          <a:p>
            <a:pPr algn="ctr"/>
            <a:r>
              <a:rPr lang="en-US" sz="4400" dirty="0" smtClean="0">
                <a:solidFill>
                  <a:schemeClr val="bg1"/>
                </a:solidFill>
                <a:latin typeface="+mj-lt"/>
              </a:rPr>
              <a:t>Mahout</a:t>
            </a:r>
          </a:p>
          <a:p>
            <a:pPr algn="ctr"/>
            <a:r>
              <a:rPr lang="en-US" sz="4400" dirty="0" smtClean="0">
                <a:solidFill>
                  <a:schemeClr val="bg1"/>
                </a:solidFill>
                <a:latin typeface="+mj-lt"/>
              </a:rPr>
              <a:t>Cascading</a:t>
            </a:r>
          </a:p>
          <a:p>
            <a:pPr algn="ctr"/>
            <a:r>
              <a:rPr lang="en-US" sz="4400" dirty="0" smtClean="0">
                <a:solidFill>
                  <a:schemeClr val="bg1"/>
                </a:solidFill>
                <a:latin typeface="+mj-lt"/>
              </a:rPr>
              <a:t>Scalding</a:t>
            </a:r>
          </a:p>
          <a:p>
            <a:pPr algn="ctr"/>
            <a:r>
              <a:rPr lang="en-US" sz="4400" dirty="0" err="1" smtClean="0">
                <a:solidFill>
                  <a:schemeClr val="bg1"/>
                </a:solidFill>
                <a:latin typeface="+mj-lt"/>
              </a:rPr>
              <a:t>Scoobi</a:t>
            </a:r>
            <a:endParaRPr lang="en-US" sz="4400" dirty="0" smtClean="0">
              <a:solidFill>
                <a:schemeClr val="bg1"/>
              </a:solidFill>
              <a:latin typeface="+mj-lt"/>
            </a:endParaRPr>
          </a:p>
          <a:p>
            <a:pPr algn="ctr"/>
            <a:r>
              <a:rPr lang="en-US" sz="4400" dirty="0" smtClean="0">
                <a:solidFill>
                  <a:schemeClr val="bg1"/>
                </a:solidFill>
                <a:latin typeface="+mj-lt"/>
              </a:rPr>
              <a:t>Pegasus</a:t>
            </a:r>
          </a:p>
          <a:p>
            <a:pPr algn="ctr"/>
            <a:r>
              <a:rPr lang="en-US" sz="4400" dirty="0" smtClean="0">
                <a:solidFill>
                  <a:schemeClr val="bg1"/>
                </a:solidFill>
                <a:latin typeface="+mj-lt"/>
              </a:rPr>
              <a:t>…</a:t>
            </a:r>
            <a:endParaRPr lang="en-US" sz="4400" dirty="0">
              <a:solidFill>
                <a:schemeClr val="bg1"/>
              </a:solidFill>
              <a:latin typeface="+mj-lt"/>
            </a:endParaRPr>
          </a:p>
        </p:txBody>
      </p:sp>
    </p:spTree>
    <p:extLst>
      <p:ext uri="{BB962C8B-B14F-4D97-AF65-F5344CB8AC3E}">
        <p14:creationId xmlns:p14="http://schemas.microsoft.com/office/powerpoint/2010/main" val="269665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a:gradFill>
                  <a:gsLst>
                    <a:gs pos="2917">
                      <a:srgbClr val="FFFFFF"/>
                    </a:gs>
                    <a:gs pos="30000">
                      <a:srgbClr val="FFFFFF"/>
                    </a:gs>
                  </a:gsLst>
                  <a:lin ang="5400000" scaled="0"/>
                </a:gradFill>
              </a:rPr>
              <a:t>Microsoft .</a:t>
            </a:r>
            <a:r>
              <a:rPr lang="en-US" sz="2800" spc="-71" dirty="0" smtClean="0">
                <a:gradFill>
                  <a:gsLst>
                    <a:gs pos="2917">
                      <a:srgbClr val="FFFFFF"/>
                    </a:gs>
                    <a:gs pos="30000">
                      <a:srgbClr val="FFFFFF"/>
                    </a:gs>
                  </a:gsLst>
                  <a:lin ang="5400000" scaled="0"/>
                </a:gradFill>
              </a:rPr>
              <a:t>NET</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a:solidFill>
                  <a:schemeClr val="bg1"/>
                </a:solidFill>
                <a:latin typeface="+mj-lt"/>
              </a:rPr>
              <a:t>C#</a:t>
            </a:r>
          </a:p>
          <a:p>
            <a:pPr algn="ctr">
              <a:spcBef>
                <a:spcPts val="1200"/>
              </a:spcBef>
            </a:pPr>
            <a:r>
              <a:rPr lang="en-US" sz="4800" dirty="0">
                <a:solidFill>
                  <a:schemeClr val="bg1"/>
                </a:solidFill>
                <a:latin typeface="+mj-lt"/>
              </a:rPr>
              <a:t>F#</a:t>
            </a:r>
          </a:p>
          <a:p>
            <a:pPr algn="ctr">
              <a:spcBef>
                <a:spcPts val="1200"/>
              </a:spcBef>
            </a:pPr>
            <a:r>
              <a:rPr lang="en-US" sz="4800" dirty="0">
                <a:solidFill>
                  <a:schemeClr val="bg1"/>
                </a:solidFill>
                <a:latin typeface="+mj-lt"/>
              </a:rPr>
              <a:t>Map/Reduce</a:t>
            </a:r>
          </a:p>
          <a:p>
            <a:pPr algn="ctr">
              <a:spcBef>
                <a:spcPts val="1200"/>
              </a:spcBef>
            </a:pPr>
            <a:r>
              <a:rPr lang="en-US" sz="4800" dirty="0">
                <a:solidFill>
                  <a:schemeClr val="bg1"/>
                </a:solidFill>
                <a:latin typeface="+mj-lt"/>
              </a:rPr>
              <a:t>Microsoft .NET management clients</a:t>
            </a:r>
          </a:p>
        </p:txBody>
      </p:sp>
    </p:spTree>
    <p:extLst>
      <p:ext uri="{BB962C8B-B14F-4D97-AF65-F5344CB8AC3E}">
        <p14:creationId xmlns:p14="http://schemas.microsoft.com/office/powerpoint/2010/main" val="311691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err="1">
                <a:gradFill>
                  <a:gsLst>
                    <a:gs pos="2917">
                      <a:srgbClr val="FFFFFF"/>
                    </a:gs>
                    <a:gs pos="30000">
                      <a:srgbClr val="FFFFFF"/>
                    </a:gs>
                  </a:gsLst>
                  <a:lin ang="5400000" scaled="0"/>
                </a:gradFill>
              </a:rPr>
              <a:t>DevOps</a:t>
            </a:r>
            <a:r>
              <a:rPr lang="en-US" sz="2800" spc="-71" dirty="0">
                <a:gradFill>
                  <a:gsLst>
                    <a:gs pos="2917">
                      <a:srgbClr val="FFFFFF"/>
                    </a:gs>
                    <a:gs pos="30000">
                      <a:srgbClr val="FFFFFF"/>
                    </a:gs>
                  </a:gsLst>
                  <a:lin ang="5400000" scaled="0"/>
                </a:gradFill>
              </a:rPr>
              <a:t> / IT </a:t>
            </a:r>
            <a:r>
              <a:rPr lang="en-US" sz="2800" spc="-71" dirty="0" smtClean="0">
                <a:gradFill>
                  <a:gsLst>
                    <a:gs pos="2917">
                      <a:srgbClr val="FFFFFF"/>
                    </a:gs>
                    <a:gs pos="30000">
                      <a:srgbClr val="FFFFFF"/>
                    </a:gs>
                  </a:gsLst>
                  <a:lin ang="5400000" scaled="0"/>
                </a:gradFill>
              </a:rPr>
              <a:t>Pros</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smtClean="0">
                <a:solidFill>
                  <a:schemeClr val="bg1"/>
                </a:solidFill>
                <a:latin typeface="+mj-lt"/>
              </a:rPr>
              <a:t>PowerShell</a:t>
            </a:r>
          </a:p>
          <a:p>
            <a:pPr algn="ctr">
              <a:spcBef>
                <a:spcPts val="1200"/>
              </a:spcBef>
            </a:pPr>
            <a:r>
              <a:rPr lang="en-US" sz="4800" dirty="0" smtClean="0">
                <a:solidFill>
                  <a:schemeClr val="bg1"/>
                </a:solidFill>
                <a:latin typeface="+mj-lt"/>
              </a:rPr>
              <a:t>Cross-Platform </a:t>
            </a:r>
            <a:r>
              <a:rPr lang="en-US" sz="4800" dirty="0">
                <a:solidFill>
                  <a:schemeClr val="bg1"/>
                </a:solidFill>
                <a:latin typeface="+mj-lt"/>
              </a:rPr>
              <a:t>CLI </a:t>
            </a:r>
            <a:r>
              <a:rPr lang="en-US" sz="4800" dirty="0" smtClean="0">
                <a:solidFill>
                  <a:schemeClr val="bg1"/>
                </a:solidFill>
                <a:latin typeface="+mj-lt"/>
              </a:rPr>
              <a:t>tools (xplat-cli)</a:t>
            </a:r>
            <a:endParaRPr lang="en-US" sz="4800" dirty="0">
              <a:solidFill>
                <a:schemeClr val="bg1"/>
              </a:solidFill>
              <a:latin typeface="+mj-lt"/>
            </a:endParaRPr>
          </a:p>
        </p:txBody>
      </p:sp>
    </p:spTree>
    <p:extLst>
      <p:ext uri="{BB962C8B-B14F-4D97-AF65-F5344CB8AC3E}">
        <p14:creationId xmlns:p14="http://schemas.microsoft.com/office/powerpoint/2010/main" val="1027108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147524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8607" y="0"/>
            <a:ext cx="11655840" cy="899665"/>
          </a:xfrm>
        </p:spPr>
        <p:txBody>
          <a:bodyPr/>
          <a:lstStyle/>
          <a:p>
            <a:r>
              <a:rPr lang="en-US" sz="4400" dirty="0" smtClean="0">
                <a:solidFill>
                  <a:schemeClr val="accent2"/>
                </a:solidFill>
              </a:rPr>
              <a:t>SQL Database Service</a:t>
            </a:r>
            <a:endParaRPr lang="en-US" sz="4400" dirty="0">
              <a:solidFill>
                <a:schemeClr val="accent2"/>
              </a:solidFill>
            </a:endParaRP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t>
            </a:r>
            <a:r>
              <a:rPr lang="en-US" sz="2400" dirty="0" smtClean="0">
                <a:gradFill>
                  <a:gsLst>
                    <a:gs pos="0">
                      <a:srgbClr val="FFFFFF"/>
                    </a:gs>
                    <a:gs pos="100000">
                      <a:srgbClr val="FFFFFF"/>
                    </a:gs>
                  </a:gsLst>
                  <a:lin ang="5400000" scaled="0"/>
                </a:gradFill>
                <a:ea typeface="Segoe UI" pitchFamily="34" charset="0"/>
                <a:cs typeface="Segoe UI" pitchFamily="34" charset="0"/>
              </a:rPr>
              <a:t>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Predictable performance levels</a:t>
            </a:r>
          </a:p>
          <a:p>
            <a:pPr>
              <a:lnSpc>
                <a:spcPct val="90000"/>
              </a:lnSpc>
              <a:spcAft>
                <a:spcPts val="1200"/>
              </a:spcAft>
            </a:pPr>
            <a:r>
              <a:rPr lang="en-US" dirty="0">
                <a:gradFill>
                  <a:gsLst>
                    <a:gs pos="2917">
                      <a:schemeClr val="tx1"/>
                    </a:gs>
                    <a:gs pos="30000">
                      <a:schemeClr val="tx1"/>
                    </a:gs>
                  </a:gsLst>
                  <a:lin ang="5400000" scaled="0"/>
                </a:gradFill>
                <a:latin typeface="+mj-lt"/>
              </a:rPr>
              <a:t>Programmatic scale-out</a:t>
            </a:r>
          </a:p>
          <a:p>
            <a:pPr>
              <a:lnSpc>
                <a:spcPct val="90000"/>
              </a:lnSpc>
              <a:spcAft>
                <a:spcPts val="1200"/>
              </a:spcAft>
            </a:pPr>
            <a:r>
              <a:rPr lang="en-US" dirty="0" smtClean="0">
                <a:gradFill>
                  <a:gsLst>
                    <a:gs pos="2917">
                      <a:schemeClr val="tx1"/>
                    </a:gs>
                    <a:gs pos="30000">
                      <a:schemeClr val="tx1"/>
                    </a:gs>
                  </a:gsLst>
                  <a:lin ang="5400000" scaled="0"/>
                </a:gra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Self-service restore</a:t>
            </a:r>
          </a:p>
          <a:p>
            <a:pPr>
              <a:lnSpc>
                <a:spcPct val="90000"/>
              </a:lnSpc>
              <a:spcAft>
                <a:spcPts val="1200"/>
              </a:spcAft>
            </a:pPr>
            <a:r>
              <a:rPr lang="en-US" dirty="0" smtClean="0">
                <a:gradFill>
                  <a:gsLst>
                    <a:gs pos="2917">
                      <a:schemeClr val="tx1"/>
                    </a:gs>
                    <a:gs pos="30000">
                      <a:schemeClr val="tx1"/>
                    </a:gs>
                  </a:gsLst>
                  <a:lin ang="5400000" scaled="0"/>
                </a:gradFill>
                <a:latin typeface="+mj-lt"/>
              </a:rPr>
              <a:t>Disaster recovery</a:t>
            </a:r>
          </a:p>
          <a:p>
            <a:pPr>
              <a:lnSpc>
                <a:spcPct val="90000"/>
              </a:lnSpc>
              <a:spcAft>
                <a:spcPts val="1200"/>
              </a:spcAft>
            </a:pPr>
            <a:r>
              <a:rPr lang="en-US" dirty="0" smtClean="0">
                <a:gradFill>
                  <a:gsLst>
                    <a:gs pos="2917">
                      <a:schemeClr val="tx1"/>
                    </a:gs>
                    <a:gs pos="30000">
                      <a:schemeClr val="tx1"/>
                    </a:gs>
                  </a:gsLst>
                  <a:lin ang="5400000" scaled="0"/>
                </a:gra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Familiar tools</a:t>
            </a:r>
          </a:p>
          <a:p>
            <a:pPr>
              <a:lnSpc>
                <a:spcPct val="90000"/>
              </a:lnSpc>
              <a:spcAft>
                <a:spcPts val="1200"/>
              </a:spcAft>
            </a:pPr>
            <a:r>
              <a:rPr lang="en-US" dirty="0" smtClean="0">
                <a:gradFill>
                  <a:gsLst>
                    <a:gs pos="2917">
                      <a:schemeClr val="tx1"/>
                    </a:gs>
                    <a:gs pos="30000">
                      <a:schemeClr val="tx1"/>
                    </a:gs>
                  </a:gsLst>
                  <a:lin ang="5400000" scaled="0"/>
                </a:gradFill>
                <a:latin typeface="+mj-lt"/>
              </a:rPr>
              <a:t>Programmatic</a:t>
            </a:r>
          </a:p>
          <a:p>
            <a:pPr>
              <a:lnSpc>
                <a:spcPct val="90000"/>
              </a:lnSpc>
              <a:spcAft>
                <a:spcPts val="1200"/>
              </a:spcAft>
            </a:pPr>
            <a:r>
              <a:rPr lang="en-US" dirty="0" smtClean="0">
                <a:gradFill>
                  <a:gsLst>
                    <a:gs pos="2917">
                      <a:schemeClr val="tx1"/>
                    </a:gs>
                    <a:gs pos="30000">
                      <a:schemeClr val="tx1"/>
                    </a:gs>
                  </a:gsLst>
                  <a:lin ang="5400000" scaled="0"/>
                </a:gra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smtClean="0">
                <a:latin typeface="+mj-lt"/>
                <a:ea typeface="Calibri" panose="020F0502020204030204" pitchFamily="34" charset="0"/>
                <a:cs typeface="Calibri" panose="020F0502020204030204" pitchFamily="34" charset="0"/>
              </a:rPr>
              <a:t>A relational </a:t>
            </a:r>
            <a:r>
              <a:rPr lang="en-US" sz="2000" b="1" dirty="0" smtClean="0">
                <a:latin typeface="+mj-lt"/>
                <a:ea typeface="Calibri" panose="020F0502020204030204" pitchFamily="34" charset="0"/>
                <a:cs typeface="Calibri" panose="020F0502020204030204" pitchFamily="34" charset="0"/>
              </a:rPr>
              <a:t>database-as-a-service</a:t>
            </a:r>
            <a:r>
              <a:rPr lang="en-US" sz="2000" dirty="0" smtClean="0">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smtClean="0">
                <a:latin typeface="+mj-lt"/>
                <a:ea typeface="Calibri" panose="020F0502020204030204" pitchFamily="34" charset="0"/>
                <a:cs typeface="Calibri" panose="020F0502020204030204" pitchFamily="34" charset="0"/>
              </a:rPr>
              <a:t>For cloud-designed apps when </a:t>
            </a:r>
            <a:r>
              <a:rPr lang="en-US" sz="2000" b="1" dirty="0" smtClean="0">
                <a:latin typeface="+mj-lt"/>
                <a:ea typeface="Calibri" panose="020F0502020204030204" pitchFamily="34" charset="0"/>
                <a:cs typeface="Calibri" panose="020F0502020204030204" pitchFamily="34" charset="0"/>
              </a:rPr>
              <a:t>near-zero administration </a:t>
            </a:r>
            <a:r>
              <a:rPr lang="en-US" sz="2000" dirty="0" smtClean="0">
                <a:latin typeface="+mj-lt"/>
                <a:ea typeface="Calibri" panose="020F0502020204030204" pitchFamily="34" charset="0"/>
                <a:cs typeface="Calibri" panose="020F0502020204030204" pitchFamily="34" charset="0"/>
              </a:rPr>
              <a:t>and </a:t>
            </a:r>
            <a:r>
              <a:rPr lang="en-US" sz="2000" b="1" dirty="0" smtClean="0">
                <a:latin typeface="+mj-lt"/>
                <a:ea typeface="Calibri" panose="020F0502020204030204" pitchFamily="34" charset="0"/>
                <a:cs typeface="Calibri" panose="020F0502020204030204" pitchFamily="34" charset="0"/>
              </a:rPr>
              <a:t>enterprise-grade </a:t>
            </a:r>
            <a:r>
              <a:rPr lang="en-US" sz="2000" dirty="0" smtClean="0">
                <a:latin typeface="+mj-lt"/>
                <a:ea typeface="Calibri" panose="020F0502020204030204" pitchFamily="34" charset="0"/>
                <a:cs typeface="Calibri" panose="020F0502020204030204" pitchFamily="34" charset="0"/>
              </a:rPr>
              <a:t>capabilities are key.</a:t>
            </a:r>
          </a:p>
          <a:p>
            <a:pPr>
              <a:spcAft>
                <a:spcPts val="600"/>
              </a:spcAft>
            </a:pPr>
            <a:r>
              <a:rPr lang="en-US" sz="2000" dirty="0" smtClean="0">
                <a:latin typeface="+mj-lt"/>
              </a:rPr>
              <a:t>Perfect for cloud </a:t>
            </a:r>
            <a:r>
              <a:rPr lang="en-US" sz="2000" b="1" dirty="0" smtClean="0">
                <a:latin typeface="+mj-lt"/>
              </a:rPr>
              <a:t>architects and developers </a:t>
            </a:r>
            <a:r>
              <a:rPr lang="en-US" sz="2000" dirty="0" smtClean="0">
                <a:latin typeface="+mj-lt"/>
              </a:rPr>
              <a:t>looking for programmatic DBA-like functionality.</a:t>
            </a:r>
            <a:endParaRPr lang="en-US" sz="2000" dirty="0">
              <a:latin typeface="+mj-lt"/>
            </a:endParaRP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68530348"/>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smtClean="0"/>
              <a:t>Introducing new service tiers</a:t>
            </a:r>
            <a:endParaRPr lang="en-US" sz="4800" dirty="0"/>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smtClean="0">
                <a:ln>
                  <a:solidFill>
                    <a:srgbClr val="FFFFFF">
                      <a:alpha val="0"/>
                    </a:srgbClr>
                  </a:solidFill>
                </a:ln>
                <a:solidFill>
                  <a:srgbClr val="FFFFFF"/>
                </a:solidFill>
                <a:latin typeface="+mj-lt"/>
              </a:rPr>
              <a:t>Premium </a:t>
            </a:r>
            <a:r>
              <a:rPr lang="en-US" i="1" kern="0" dirty="0" smtClean="0">
                <a:ln>
                  <a:solidFill>
                    <a:srgbClr val="FFFFFF">
                      <a:alpha val="0"/>
                    </a:srgbClr>
                  </a:solidFill>
                </a:ln>
                <a:solidFill>
                  <a:srgbClr val="FFFFFF"/>
                </a:solidFill>
                <a:latin typeface="+mj-lt"/>
              </a:rPr>
              <a:t>(in preview)</a:t>
            </a:r>
            <a:endParaRPr lang="en-US" i="1" kern="0" dirty="0">
              <a:ln>
                <a:solidFill>
                  <a:srgbClr val="FFFFFF">
                    <a:alpha val="0"/>
                  </a:srgbClr>
                </a:solidFill>
              </a:ln>
              <a:solidFill>
                <a:srgbClr val="FFFFFF"/>
              </a:solidFill>
              <a:latin typeface="+mj-lt"/>
            </a:endParaRP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Elastic scale &amp; performance</a:t>
            </a:r>
            <a:r>
              <a:rPr lang="en-US" sz="1600" b="1" dirty="0">
                <a:solidFill>
                  <a:schemeClr val="tx2">
                    <a:lumMod val="75000"/>
                  </a:schemeClr>
                </a:solidFill>
                <a:latin typeface="+mj-lt"/>
              </a:rPr>
              <a:t>: </a:t>
            </a:r>
            <a:r>
              <a:rPr lang="en-US" sz="1600" dirty="0">
                <a:solidFill>
                  <a:schemeClr val="tx2">
                    <a:lumMod val="75000"/>
                  </a:schemeClr>
                </a:solidFill>
                <a:latin typeface="+mj-lt"/>
              </a:rPr>
              <a:t>Six performance </a:t>
            </a:r>
            <a:r>
              <a:rPr lang="en-US" sz="1600" dirty="0" smtClean="0">
                <a:solidFill>
                  <a:schemeClr val="tx2">
                    <a:lumMod val="75000"/>
                  </a:schemeClr>
                </a:solidFill>
                <a:latin typeface="+mj-lt"/>
              </a:rPr>
              <a:t>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Business continuity: </a:t>
            </a:r>
            <a:r>
              <a:rPr lang="en-US" sz="1600" dirty="0" smtClean="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Familiar &amp; Self-managed: </a:t>
            </a:r>
            <a:r>
              <a:rPr lang="en-US" sz="1600" dirty="0" smtClean="0">
                <a:solidFill>
                  <a:schemeClr val="tx2">
                    <a:lumMod val="75000"/>
                  </a:schemeClr>
                </a:solidFill>
                <a:latin typeface="+mj-lt"/>
              </a:rPr>
              <a:t>Unprecedented </a:t>
            </a:r>
            <a:r>
              <a:rPr lang="en-US" sz="1600" dirty="0">
                <a:solidFill>
                  <a:schemeClr val="tx2">
                    <a:lumMod val="75000"/>
                  </a:schemeClr>
                </a:solidFill>
                <a:latin typeface="+mj-lt"/>
              </a:rPr>
              <a:t>efficiencies as your applications scale with a near-zero maintenance service </a:t>
            </a:r>
            <a:r>
              <a:rPr lang="en-US" sz="1600" dirty="0" smtClean="0">
                <a:solidFill>
                  <a:schemeClr val="tx2">
                    <a:lumMod val="75000"/>
                  </a:schemeClr>
                </a:solidFill>
                <a:latin typeface="+mj-lt"/>
              </a:rPr>
              <a:t>and </a:t>
            </a:r>
            <a:r>
              <a:rPr lang="en-US" sz="1600" dirty="0">
                <a:solidFill>
                  <a:schemeClr val="tx2">
                    <a:lumMod val="75000"/>
                  </a:schemeClr>
                </a:solidFill>
                <a:latin typeface="+mj-lt"/>
              </a:rPr>
              <a:t>a variety of familiar management tools </a:t>
            </a:r>
            <a:r>
              <a:rPr lang="en-US" sz="1600" dirty="0" smtClean="0">
                <a:solidFill>
                  <a:schemeClr val="tx2">
                    <a:lumMod val="75000"/>
                  </a:schemeClr>
                </a:solidFill>
                <a:latin typeface="+mj-lt"/>
              </a:rPr>
              <a:t>&amp;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2127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SQL </a:t>
            </a:r>
            <a:r>
              <a:rPr lang="en-US" sz="4400" spc="-51" dirty="0">
                <a:solidFill>
                  <a:schemeClr val="bg2"/>
                </a:solidFill>
                <a:latin typeface="+mj-lt"/>
              </a:rPr>
              <a:t>Server database technology </a:t>
            </a:r>
            <a:r>
              <a:rPr lang="en-US" sz="4400" spc="-51" dirty="0" smtClean="0">
                <a:solidFill>
                  <a:schemeClr val="bg2"/>
                </a:solidFill>
                <a:latin typeface="+mj-lt"/>
              </a:rPr>
              <a:t>“as </a:t>
            </a:r>
            <a:r>
              <a:rPr lang="en-US" sz="4400" spc="-51" dirty="0">
                <a:solidFill>
                  <a:schemeClr val="bg2"/>
                </a:solidFill>
                <a:latin typeface="+mj-lt"/>
              </a:rPr>
              <a:t>a </a:t>
            </a:r>
            <a:r>
              <a:rPr lang="en-US" sz="4400" spc="-51" dirty="0" smtClean="0">
                <a:solidFill>
                  <a:schemeClr val="bg2"/>
                </a:solidFill>
                <a:latin typeface="+mj-lt"/>
              </a:rPr>
              <a:t>Service”</a:t>
            </a:r>
          </a:p>
          <a:p>
            <a:pPr marL="252000" lvl="1" indent="0" defTabSz="914325">
              <a:spcBef>
                <a:spcPts val="1200"/>
              </a:spcBef>
              <a:buNone/>
            </a:pPr>
            <a:r>
              <a:rPr lang="en-US" sz="4400" spc="-51" dirty="0" smtClean="0">
                <a:solidFill>
                  <a:schemeClr val="bg2"/>
                </a:solidFill>
                <a:latin typeface="+mj-lt"/>
              </a:rPr>
              <a:t>Fully Managed</a:t>
            </a:r>
          </a:p>
          <a:p>
            <a:pPr marL="252000" lvl="1" indent="0" defTabSz="914325">
              <a:spcBef>
                <a:spcPts val="1200"/>
              </a:spcBef>
              <a:buNone/>
            </a:pPr>
            <a:r>
              <a:rPr lang="en-US" sz="4400" spc="-51" dirty="0" smtClean="0">
                <a:solidFill>
                  <a:schemeClr val="bg2"/>
                </a:solidFill>
                <a:latin typeface="+mj-lt"/>
              </a:rPr>
              <a:t>Enterprise-ready </a:t>
            </a:r>
            <a:r>
              <a:rPr lang="en-US" sz="4400" spc="-51" dirty="0">
                <a:solidFill>
                  <a:schemeClr val="bg2"/>
                </a:solidFill>
                <a:latin typeface="+mj-lt"/>
              </a:rPr>
              <a:t>with automatic support for </a:t>
            </a:r>
            <a:r>
              <a:rPr lang="en-US" sz="4400" spc="-51" dirty="0" smtClean="0">
                <a:solidFill>
                  <a:schemeClr val="bg2"/>
                </a:solidFill>
                <a:latin typeface="+mj-lt"/>
              </a:rPr>
              <a:t>HA, DR, Backups, replication and more</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752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Introducing the Database Throughput Unit (DTU) which represents database power and replaces hardware specs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Redefined</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Measure of power</a:t>
            </a:r>
            <a:endParaRPr lang="en-US" sz="2800" dirty="0">
              <a:latin typeface="+mj-lt"/>
            </a:endParaRP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tx2">
                      <a:lumMod val="75000"/>
                    </a:schemeClr>
                  </a:solidFill>
                  <a:latin typeface="+mj-lt"/>
                </a:rPr>
                <a:t>Basic — 5 DTU</a:t>
              </a:r>
              <a:endParaRPr lang="en-US" sz="2000" dirty="0">
                <a:solidFill>
                  <a:schemeClr val="tx2">
                    <a:lumMod val="75000"/>
                  </a:schemeClr>
                </a:solidFill>
                <a:latin typeface="+mj-lt"/>
              </a:endParaRP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smtClean="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a:t>
              </a:r>
              <a:r>
                <a:rPr lang="en-US" sz="2000" dirty="0" smtClean="0">
                  <a:solidFill>
                    <a:schemeClr val="tx2">
                      <a:lumMod val="75000"/>
                    </a:schemeClr>
                  </a:solidFill>
                  <a:latin typeface="+mj-lt"/>
                </a:rPr>
                <a:t>— 50 DTU</a:t>
              </a:r>
              <a:endParaRPr lang="en-US" sz="2000" dirty="0">
                <a:solidFill>
                  <a:schemeClr val="tx2">
                    <a:lumMod val="75000"/>
                  </a:schemeClr>
                </a:solidFill>
                <a:latin typeface="+mj-lt"/>
              </a:endParaRP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a:t>
              </a:r>
              <a:r>
                <a:rPr lang="en-US" sz="2000" dirty="0" smtClean="0">
                  <a:solidFill>
                    <a:schemeClr val="tx2">
                      <a:lumMod val="75000"/>
                    </a:schemeClr>
                  </a:solidFill>
                  <a:latin typeface="+mj-lt"/>
                </a:rPr>
                <a:t>1 — 100 DTU</a:t>
              </a:r>
            </a:p>
            <a:p>
              <a:pPr>
                <a:lnSpc>
                  <a:spcPct val="90000"/>
                </a:lnSpc>
                <a:spcAft>
                  <a:spcPts val="600"/>
                </a:spcAft>
              </a:pPr>
              <a:r>
                <a:rPr lang="en-US" sz="2000" dirty="0" smtClean="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a:t>
              </a:r>
              <a:r>
                <a:rPr lang="en-US" sz="2000" dirty="0" smtClean="0">
                  <a:solidFill>
                    <a:schemeClr val="tx2">
                      <a:lumMod val="75000"/>
                    </a:schemeClr>
                  </a:solidFill>
                  <a:latin typeface="+mj-lt"/>
                </a:rPr>
                <a:t>800 </a:t>
              </a:r>
              <a:r>
                <a:rPr lang="en-US" sz="2000" dirty="0">
                  <a:solidFill>
                    <a:schemeClr val="tx2">
                      <a:lumMod val="75000"/>
                    </a:schemeClr>
                  </a:solidFill>
                  <a:latin typeface="+mj-lt"/>
                </a:rPr>
                <a:t>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smtClean="0">
                <a:solidFill>
                  <a:schemeClr val="tx2">
                    <a:lumMod val="75000"/>
                  </a:schemeClr>
                </a:solidFill>
                <a:latin typeface="Segoe UI Light"/>
              </a:rPr>
              <a:t>DTU is defined </a:t>
            </a:r>
            <a:r>
              <a:rPr lang="en-US" sz="2000" dirty="0">
                <a:solidFill>
                  <a:schemeClr val="tx2">
                    <a:lumMod val="75000"/>
                  </a:schemeClr>
                </a:solidFill>
                <a:latin typeface="Segoe UI Light"/>
              </a:rPr>
              <a:t>by the bounding box for the resources required by a database </a:t>
            </a:r>
            <a:r>
              <a:rPr lang="en-US" sz="2000" dirty="0" smtClean="0">
                <a:solidFill>
                  <a:schemeClr val="tx2">
                    <a:lumMod val="75000"/>
                  </a:schemeClr>
                </a:solidFill>
                <a:latin typeface="Segoe UI Light"/>
              </a:rPr>
              <a:t>workload and measures </a:t>
            </a:r>
            <a:r>
              <a:rPr lang="en-US" sz="2000" dirty="0">
                <a:solidFill>
                  <a:schemeClr val="tx2">
                    <a:lumMod val="75000"/>
                  </a:schemeClr>
                </a:solidFill>
                <a:latin typeface="Segoe UI Light"/>
              </a:rPr>
              <a:t>power across </a:t>
            </a:r>
            <a:r>
              <a:rPr lang="en-US" sz="2000" dirty="0" smtClean="0">
                <a:solidFill>
                  <a:schemeClr val="tx2">
                    <a:lumMod val="75000"/>
                  </a:schemeClr>
                </a:solidFill>
                <a:latin typeface="Segoe UI Light"/>
              </a:rPr>
              <a:t>the six performance levels.</a:t>
            </a:r>
            <a:endParaRPr lang="en-US" sz="2000" dirty="0">
              <a:solidFill>
                <a:schemeClr val="tx2">
                  <a:lumMod val="75000"/>
                </a:schemeClr>
              </a:solidFill>
              <a:latin typeface="Segoe UI Light"/>
            </a:endParaRP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1986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Quickly understand DB resource usage via percent of resources consumed for each resource type over time and database size </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Monitor</a:t>
            </a:r>
            <a:endParaRPr lang="en-US" sz="2800" dirty="0">
              <a:latin typeface="+mj-lt"/>
            </a:endParaRP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t>
            </a:r>
            <a:r>
              <a:rPr lang="en-US" dirty="0" smtClean="0">
                <a:solidFill>
                  <a:schemeClr val="tx2">
                    <a:lumMod val="75000"/>
                  </a:schemeClr>
                </a:solidFill>
                <a:latin typeface="+mj-lt"/>
              </a:rPr>
              <a:t>APIs</a:t>
            </a:r>
            <a:endParaRPr lang="en-US" dirty="0">
              <a:solidFill>
                <a:schemeClr val="tx2">
                  <a:lumMod val="75000"/>
                </a:schemeClr>
              </a:solidFill>
              <a:latin typeface="+mj-lt"/>
            </a:endParaRPr>
          </a:p>
          <a:p>
            <a:pPr>
              <a:spcAft>
                <a:spcPts val="1200"/>
              </a:spcAft>
            </a:pPr>
            <a:r>
              <a:rPr lang="en-US" dirty="0">
                <a:solidFill>
                  <a:schemeClr val="tx2">
                    <a:lumMod val="75000"/>
                  </a:schemeClr>
                </a:solidFill>
                <a:latin typeface="+mj-lt"/>
              </a:rPr>
              <a:t>In contrast to a VM, no system-related </a:t>
            </a:r>
            <a:r>
              <a:rPr lang="en-US" dirty="0" smtClean="0">
                <a:solidFill>
                  <a:schemeClr val="tx2">
                    <a:lumMod val="75000"/>
                  </a:schemeClr>
                </a:solidFill>
                <a:latin typeface="+mj-lt"/>
              </a:rPr>
              <a:t>overhead—focused </a:t>
            </a:r>
            <a:r>
              <a:rPr lang="en-US" dirty="0">
                <a:solidFill>
                  <a:schemeClr val="tx2">
                    <a:lumMod val="75000"/>
                  </a:schemeClr>
                </a:solidFill>
                <a:latin typeface="+mj-lt"/>
              </a:rPr>
              <a:t>on just the resources used to run your database </a:t>
            </a:r>
            <a:r>
              <a:rPr lang="en-US" dirty="0" smtClean="0">
                <a:solidFill>
                  <a:schemeClr val="tx2">
                    <a:lumMod val="75000"/>
                  </a:schemeClr>
                </a:solidFill>
                <a:latin typeface="+mj-lt"/>
              </a:rPr>
              <a:t>workload</a:t>
            </a:r>
            <a:endParaRPr lang="en-US" dirty="0">
              <a:solidFill>
                <a:schemeClr val="tx2">
                  <a:lumMod val="75000"/>
                </a:schemeClr>
              </a:solidFill>
              <a:latin typeface="+mj-lt"/>
            </a:endParaRPr>
          </a:p>
          <a:p>
            <a:pPr>
              <a:spcAft>
                <a:spcPts val="1200"/>
              </a:spcAft>
            </a:pPr>
            <a:r>
              <a:rPr lang="en-US" dirty="0" smtClean="0">
                <a:solidFill>
                  <a:schemeClr val="tx2">
                    <a:lumMod val="75000"/>
                  </a:schemeClr>
                </a:solidFill>
                <a:latin typeface="+mj-lt"/>
              </a:rPr>
              <a:t>In-depth </a:t>
            </a:r>
            <a:r>
              <a:rPr lang="en-US" dirty="0">
                <a:solidFill>
                  <a:schemeClr val="tx2">
                    <a:lumMod val="75000"/>
                  </a:schemeClr>
                </a:solidFill>
                <a:latin typeface="+mj-lt"/>
              </a:rPr>
              <a:t>views (DMVs) are also available for deeper understanding and </a:t>
            </a:r>
            <a:r>
              <a:rPr lang="en-US" dirty="0" smtClean="0">
                <a:solidFill>
                  <a:schemeClr val="tx2">
                    <a:lumMod val="75000"/>
                  </a:schemeClr>
                </a:solidFill>
                <a:latin typeface="+mj-lt"/>
              </a:rPr>
              <a:t>trouble-shooting </a:t>
            </a:r>
            <a:r>
              <a:rPr lang="en-US" dirty="0">
                <a:solidFill>
                  <a:schemeClr val="tx2">
                    <a:lumMod val="75000"/>
                  </a:schemeClr>
                </a:solidFill>
                <a:latin typeface="+mj-lt"/>
              </a:rPr>
              <a:t>(for example, at the query level)</a:t>
            </a:r>
          </a:p>
        </p:txBody>
      </p:sp>
    </p:spTree>
    <p:extLst>
      <p:ext uri="{BB962C8B-B14F-4D97-AF65-F5344CB8AC3E}">
        <p14:creationId xmlns:p14="http://schemas.microsoft.com/office/powerpoint/2010/main" val="341717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a:t>
            </a:r>
            <a:r>
              <a:rPr lang="en-US" sz="2000" dirty="0" smtClean="0">
                <a:latin typeface="+mj-lt"/>
              </a:rPr>
              <a:t>protection and  </a:t>
            </a:r>
            <a:r>
              <a:rPr lang="en-US" sz="2000" dirty="0">
                <a:latin typeface="+mj-lt"/>
              </a:rPr>
              <a:t>database </a:t>
            </a:r>
            <a:r>
              <a:rPr lang="en-US" sz="2000" dirty="0" smtClean="0">
                <a:latin typeface="+mj-lt"/>
              </a:rPr>
              <a:t>uptime. </a:t>
            </a:r>
            <a:r>
              <a:rPr lang="en-US" sz="2000" dirty="0">
                <a:latin typeface="+mj-lt"/>
              </a:rPr>
              <a:t>System replicas are automatically moved to new machines </a:t>
            </a:r>
            <a:r>
              <a:rPr lang="en-US" sz="2000" dirty="0" smtClean="0">
                <a:latin typeface="+mj-lt"/>
              </a:rPr>
              <a:t>as </a:t>
            </a:r>
            <a:r>
              <a:rPr lang="en-US" sz="2000" dirty="0">
                <a:latin typeface="+mj-lt"/>
              </a:rPr>
              <a:t>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Built-in Maintenance</a:t>
            </a:r>
            <a:endParaRPr lang="en-US" sz="2800" dirty="0">
              <a:latin typeface="+mj-lt"/>
            </a:endParaRP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Fault tolerance</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91700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Scale </a:t>
            </a:r>
            <a:r>
              <a:rPr lang="en-US" sz="2000" dirty="0">
                <a:latin typeface="+mj-lt"/>
              </a:rPr>
              <a:t>out or </a:t>
            </a:r>
            <a:r>
              <a:rPr lang="en-US" sz="2000" dirty="0" smtClean="0">
                <a:latin typeface="+mj-lt"/>
              </a:rPr>
              <a:t>manage DBA-like functionality via </a:t>
            </a:r>
            <a:r>
              <a:rPr lang="en-US" sz="2000" dirty="0">
                <a:latin typeface="+mj-lt"/>
              </a:rPr>
              <a:t>programmatic APIs to support ongoing </a:t>
            </a:r>
            <a:r>
              <a:rPr lang="en-US" sz="2000" dirty="0" smtClean="0">
                <a:latin typeface="+mj-lt"/>
              </a:rPr>
              <a:t>needs—REST &amp; PowerShell</a:t>
            </a:r>
            <a:endParaRPr lang="en-US" sz="2000" dirty="0">
              <a:latin typeface="+mj-lt"/>
            </a:endParaRP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a:t>
            </a:r>
            <a:r>
              <a:rPr lang="en-US" sz="2000" dirty="0" smtClean="0">
                <a:latin typeface="+mj-lt"/>
              </a:rPr>
              <a:t>Node.js.</a:t>
            </a:r>
            <a:endParaRPr lang="en-US" sz="2000" dirty="0">
              <a:latin typeface="+mj-lt"/>
            </a:endParaRP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Dev Ops</a:t>
            </a:r>
            <a:endParaRPr lang="en-US" sz="2800" dirty="0">
              <a:latin typeface="+mj-lt"/>
            </a:endParaRP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Platforms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spTree>
    <p:extLst>
      <p:ext uri="{BB962C8B-B14F-4D97-AF65-F5344CB8AC3E}">
        <p14:creationId xmlns:p14="http://schemas.microsoft.com/office/powerpoint/2010/main" val="3500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Choice </a:t>
            </a:r>
            <a:r>
              <a:rPr lang="en-US" sz="2000" dirty="0">
                <a:latin typeface="+mj-lt"/>
              </a:rPr>
              <a:t>of management tools; </a:t>
            </a:r>
            <a:r>
              <a:rPr lang="en-US" sz="2000" dirty="0" smtClean="0">
                <a:latin typeface="+mj-lt"/>
              </a:rPr>
              <a:t>APIs, Azure </a:t>
            </a:r>
            <a:r>
              <a:rPr lang="en-US" sz="2000" dirty="0">
                <a:latin typeface="+mj-lt"/>
              </a:rPr>
              <a:t>Management Portal with HTML5 support, or SQL Server Management </a:t>
            </a:r>
            <a:r>
              <a:rPr lang="en-US" sz="2000" dirty="0" smtClean="0">
                <a:latin typeface="+mj-lt"/>
              </a:rPr>
              <a:t>Studio.</a:t>
            </a:r>
            <a:endParaRPr lang="en-US" sz="2000" dirty="0">
              <a:latin typeface="+mj-lt"/>
            </a:endParaRP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a:t>
            </a:r>
            <a:r>
              <a:rPr lang="en-US" sz="2000" dirty="0" smtClean="0">
                <a:latin typeface="+mj-lt"/>
              </a:rPr>
              <a:t>for </a:t>
            </a:r>
            <a:r>
              <a:rPr lang="en-US" sz="2000" dirty="0">
                <a:latin typeface="+mj-lt"/>
              </a:rPr>
              <a:t>location-based </a:t>
            </a:r>
            <a:r>
              <a:rPr lang="en-US" sz="2000" dirty="0" smtClean="0">
                <a:latin typeface="+mj-lt"/>
              </a:rPr>
              <a:t>apps.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Tools</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Skills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a:t>
            </a:r>
            <a:r>
              <a:rPr lang="en-US" sz="2000" dirty="0" smtClean="0">
                <a:latin typeface="+mj-lt"/>
              </a:rPr>
              <a:t>Studio. </a:t>
            </a:r>
            <a:r>
              <a:rPr lang="en-US" sz="2000" dirty="0">
                <a:latin typeface="+mj-lt"/>
              </a:rPr>
              <a:t>Extend existing applications to the cloud with </a:t>
            </a:r>
            <a:r>
              <a:rPr lang="en-US" sz="2000" dirty="0" smtClean="0">
                <a:latin typeface="+mj-lt"/>
              </a:rPr>
              <a:t>DAC framework support.  </a:t>
            </a:r>
            <a:endParaRPr lang="en-US" sz="2000" dirty="0">
              <a:latin typeface="+mj-lt"/>
            </a:endParaRP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Flexible </a:t>
            </a:r>
            <a:r>
              <a:rPr lang="en-US" sz="2800" dirty="0" err="1" smtClean="0">
                <a:latin typeface="+mj-lt"/>
              </a:rPr>
              <a:t>dev</a:t>
            </a:r>
            <a:endParaRPr lang="en-US" sz="2800" dirty="0">
              <a:latin typeface="+mj-lt"/>
            </a:endParaRPr>
          </a:p>
        </p:txBody>
      </p:sp>
    </p:spTree>
    <p:extLst>
      <p:ext uri="{BB962C8B-B14F-4D97-AF65-F5344CB8AC3E}">
        <p14:creationId xmlns:p14="http://schemas.microsoft.com/office/powerpoint/2010/main" val="6679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smtClean="0">
                <a:solidFill>
                  <a:schemeClr val="tx2"/>
                </a:solidFill>
              </a:rPr>
              <a:t>SQL Database – investments this year</a:t>
            </a:r>
            <a:endParaRPr lang="en-US" sz="4400" dirty="0">
              <a:solidFill>
                <a:schemeClr val="tx2"/>
              </a:solidFill>
            </a:endParaRP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41730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44746" y="176117"/>
            <a:ext cx="10514108" cy="730404"/>
          </a:xfrm>
        </p:spPr>
        <p:txBody>
          <a:bodyPr/>
          <a:lstStyle/>
          <a:p>
            <a:r>
              <a:rPr lang="en-US" sz="4400" dirty="0" smtClean="0"/>
              <a:t>Yes, </a:t>
            </a:r>
            <a:r>
              <a:rPr lang="en-US" sz="4400" dirty="0"/>
              <a:t>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5406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12087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05178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5376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Scale out with </a:t>
            </a:r>
            <a:r>
              <a:rPr lang="en-US" sz="4400" spc="-51" dirty="0" err="1" smtClean="0">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r>
              <a:rPr lang="en-US" sz="4400" spc="-51" dirty="0" smtClean="0">
                <a:solidFill>
                  <a:schemeClr val="bg2"/>
                </a:solidFill>
                <a:latin typeface="+mj-lt"/>
              </a:rPr>
              <a:t>%</a:t>
            </a:r>
            <a:endParaRPr lang="en-US" sz="4400" spc="-51" dirty="0">
              <a:solidFill>
                <a:schemeClr val="bg2"/>
              </a:solidFill>
              <a:latin typeface="+mj-lt"/>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297027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smtClean="0">
                <a:solidFill>
                  <a:schemeClr val="bg1"/>
                </a:solidFill>
                <a:latin typeface="+mj-lt"/>
              </a:rPr>
              <a:t>loginmanager</a:t>
            </a:r>
            <a:r>
              <a:rPr lang="en-US" sz="3600" dirty="0" smtClean="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dbmanager</a:t>
            </a:r>
            <a:r>
              <a:rPr lang="en-US" sz="3600" dirty="0" smtClean="0">
                <a:solidFill>
                  <a:schemeClr val="bg1"/>
                </a:solidFill>
                <a:latin typeface="+mj-lt"/>
              </a:rPr>
              <a:t> role:</a:t>
            </a:r>
            <a:r>
              <a:rPr lang="en-US" sz="4400" dirty="0" smtClean="0">
                <a:solidFill>
                  <a:schemeClr val="bg1"/>
                </a:solidFill>
                <a:latin typeface="+mj-lt"/>
              </a:rPr>
              <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3383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a:t>
            </a:r>
            <a:r>
              <a:rPr lang="en-US" sz="4400" dirty="0" smtClean="0">
                <a:solidFill>
                  <a:schemeClr val="bg1"/>
                </a:solidFill>
                <a:latin typeface="+mj-lt"/>
              </a:rPr>
              <a:t>commands</a:t>
            </a:r>
          </a:p>
          <a:p>
            <a:pPr marL="252000" lvl="1" indent="0" defTabSz="914325">
              <a:spcBef>
                <a:spcPts val="1200"/>
              </a:spcBef>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a:t>
            </a:r>
            <a:r>
              <a:rPr lang="en-US" sz="4400" dirty="0" smtClean="0">
                <a:solidFill>
                  <a:schemeClr val="bg1"/>
                </a:solidFill>
                <a:latin typeface="+mj-lt"/>
              </a:rPr>
              <a:t>privileges</a:t>
            </a:r>
          </a:p>
          <a:p>
            <a:pPr marL="252000" lvl="1" indent="0" defTabSz="914325">
              <a:spcBef>
                <a:spcPts val="1200"/>
              </a:spcBef>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28732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p:spPr>
        <p:txBody>
          <a:bodyPr>
            <a:noAutofit/>
          </a:bodyPr>
          <a:lstStyle/>
          <a:p>
            <a:pPr marL="252000" algn="l">
              <a:spcBef>
                <a:spcPts val="1200"/>
              </a:spcBef>
            </a:pPr>
            <a:r>
              <a:rPr lang="en-US" sz="4400" dirty="0" smtClean="0"/>
              <a:t>Tabular Data Stream (TDS) protocol over TCP/IP</a:t>
            </a:r>
          </a:p>
          <a:p>
            <a:pPr marL="252000" algn="l">
              <a:spcBef>
                <a:spcPts val="1200"/>
              </a:spcBef>
            </a:pPr>
            <a:r>
              <a:rPr lang="en-US" sz="4400" dirty="0" smtClean="0"/>
              <a:t>SSL required</a:t>
            </a:r>
            <a:endParaRPr lang="en-US" sz="4400" dirty="0"/>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8283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34993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656" cy="1325563"/>
          </a:xfrm>
        </p:spPr>
        <p:txBody>
          <a:bodyPr/>
          <a:lstStyle/>
          <a:p>
            <a:r>
              <a:rPr lang="en-US" dirty="0" smtClean="0">
                <a:latin typeface="Segoe UI Light" panose="020B0502040204020203" pitchFamily="34" charset="0"/>
                <a:cs typeface="Segoe UI Light" panose="020B0502040204020203" pitchFamily="34" charset="0"/>
              </a:rPr>
              <a:t>When is Elastic Scale the right consideration?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smtClean="0">
                <a:latin typeface="Segoe UI Light" panose="020B0502040204020203" pitchFamily="34" charset="0"/>
                <a:cs typeface="Segoe UI Light" panose="020B0502040204020203" pitchFamily="34" charset="0"/>
              </a:rPr>
              <a:t>Total capacity demands (CPU, IO, memory, storage) of the application exceed </a:t>
            </a:r>
            <a:r>
              <a:rPr lang="en-US" dirty="0">
                <a:latin typeface="Segoe UI Light" panose="020B0502040204020203" pitchFamily="34" charset="0"/>
                <a:cs typeface="Segoe UI Light" panose="020B0502040204020203" pitchFamily="34" charset="0"/>
              </a:rPr>
              <a:t>the hard limits of a single Azure SQL Database scale unit</a:t>
            </a:r>
          </a:p>
          <a:p>
            <a:r>
              <a:rPr lang="en-US" dirty="0" smtClean="0">
                <a:latin typeface="Segoe UI Light" panose="020B0502040204020203" pitchFamily="34" charset="0"/>
                <a:cs typeface="Segoe UI Light" panose="020B0502040204020203" pitchFamily="34" charset="0"/>
              </a:rPr>
              <a:t>Application </a:t>
            </a:r>
            <a:r>
              <a:rPr lang="en-US" dirty="0">
                <a:latin typeface="Segoe UI Light" panose="020B0502040204020203" pitchFamily="34" charset="0"/>
                <a:cs typeface="Segoe UI Light" panose="020B0502040204020203" pitchFamily="34" charset="0"/>
              </a:rPr>
              <a:t>requires </a:t>
            </a:r>
            <a:r>
              <a:rPr lang="en-US" dirty="0" smtClean="0">
                <a:latin typeface="Segoe UI Light" panose="020B0502040204020203" pitchFamily="34" charset="0"/>
                <a:cs typeface="Segoe UI Light" panose="020B0502040204020203" pitchFamily="34" charset="0"/>
              </a:rPr>
              <a:t>on-demand or automatic policy-driven </a:t>
            </a:r>
            <a:r>
              <a:rPr lang="en-US" dirty="0">
                <a:latin typeface="Segoe UI Light" panose="020B0502040204020203" pitchFamily="34" charset="0"/>
                <a:cs typeface="Segoe UI Light" panose="020B0502040204020203" pitchFamily="34" charset="0"/>
              </a:rPr>
              <a:t>scale </a:t>
            </a:r>
            <a:r>
              <a:rPr lang="en-US" dirty="0" smtClean="0">
                <a:latin typeface="Segoe UI Light" panose="020B0502040204020203" pitchFamily="34" charset="0"/>
                <a:cs typeface="Segoe UI Light" panose="020B0502040204020203" pitchFamily="34" charset="0"/>
              </a:rPr>
              <a:t>out or scale in</a:t>
            </a:r>
          </a:p>
          <a:p>
            <a:endParaRPr lang="en-US" dirty="0">
              <a:latin typeface="Segoe UI Light" panose="020B0502040204020203" pitchFamily="34" charset="0"/>
              <a:cs typeface="Segoe UI Light" panose="020B0502040204020203" pitchFamily="34" charset="0"/>
            </a:endParaRPr>
          </a:p>
          <a:p>
            <a:r>
              <a:rPr lang="en-US" b="1" dirty="0" smtClean="0">
                <a:latin typeface="Segoe UI Light" panose="020B0502040204020203" pitchFamily="34" charset="0"/>
                <a:cs typeface="Segoe UI Light" panose="020B0502040204020203" pitchFamily="34" charset="0"/>
              </a:rPr>
              <a:t>Caveat</a:t>
            </a:r>
            <a:r>
              <a:rPr lang="en-US" dirty="0" smtClean="0">
                <a:latin typeface="Segoe UI Light" panose="020B0502040204020203" pitchFamily="34" charset="0"/>
                <a:cs typeface="Segoe UI Light" panose="020B0502040204020203" pitchFamily="34" charset="0"/>
              </a:rPr>
              <a:t>: Typical data warehousing does not</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411832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39789" y="1609796"/>
            <a:ext cx="5157787" cy="561211"/>
          </a:xfr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2"/>
          </p:nvPr>
        </p:nvSpPr>
        <p:spPr>
          <a:xfrm>
            <a:off x="839789" y="2171007"/>
            <a:ext cx="5157787" cy="3331714"/>
          </a:xfr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3"/>
          </p:nvPr>
        </p:nvSpPr>
        <p:spPr>
          <a:xfrm>
            <a:off x="6172200" y="1609796"/>
            <a:ext cx="5183188" cy="561211"/>
          </a:xfr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
          </p:nvPr>
        </p:nvSpPr>
        <p:spPr>
          <a:xfrm>
            <a:off x="6172200" y="2171007"/>
            <a:ext cx="5183188" cy="3331714"/>
          </a:xfrm>
        </p:spPr>
        <p:txBody>
          <a:bodyPr>
            <a:normAutofit fontScale="62500" lnSpcReduction="20000"/>
          </a:bodyPr>
          <a:lstStyle/>
          <a:p>
            <a:r>
              <a:rPr lang="en-US" dirty="0" smtClean="0">
                <a:latin typeface="Segoe UI Light" panose="020B0502040204020203" pitchFamily="34" charset="0"/>
                <a:cs typeface="Segoe UI Light" panose="020B0502040204020203" pitchFamily="34" charset="0"/>
              </a:rPr>
              <a:t>Traditional performance tuning</a:t>
            </a:r>
          </a:p>
          <a:p>
            <a:r>
              <a:rPr lang="en-US" dirty="0" smtClean="0">
                <a:latin typeface="Segoe UI Light" panose="020B0502040204020203" pitchFamily="34" charset="0"/>
                <a:cs typeface="Segoe UI Light" panose="020B0502040204020203" pitchFamily="34" charset="0"/>
              </a:rPr>
              <a:t>Maximize application throughput (</a:t>
            </a:r>
            <a:r>
              <a:rPr lang="en-US" dirty="0" err="1" smtClean="0">
                <a:latin typeface="Segoe UI Light" panose="020B0502040204020203" pitchFamily="34" charset="0"/>
                <a:cs typeface="Segoe UI Light" panose="020B0502040204020203" pitchFamily="34" charset="0"/>
              </a:rPr>
              <a:t>e.g</a:t>
            </a:r>
            <a:r>
              <a:rPr lang="en-US" dirty="0" smtClean="0">
                <a:latin typeface="Segoe UI Light" panose="020B0502040204020203" pitchFamily="34" charset="0"/>
                <a:cs typeface="Segoe UI Light" panose="020B0502040204020203" pitchFamily="34" charset="0"/>
              </a:rPr>
              <a:t> leveraging batching)</a:t>
            </a:r>
          </a:p>
          <a:p>
            <a:r>
              <a:rPr lang="en-US" dirty="0" smtClean="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a:t>
            </a:r>
            <a:r>
              <a:rPr lang="en-US" sz="4400" dirty="0" smtClean="0">
                <a:solidFill>
                  <a:prstClr val="white"/>
                </a:solidFill>
                <a:latin typeface="Segoe UI Light" panose="020B0502040204020203" pitchFamily="34" charset="0"/>
                <a:cs typeface="Segoe UI Light" panose="020B0502040204020203" pitchFamily="34" charset="0"/>
              </a:rPr>
              <a:t>= </a:t>
            </a:r>
            <a:r>
              <a:rPr lang="en-US" sz="4400" dirty="0">
                <a:solidFill>
                  <a:prstClr val="white"/>
                </a:solidFill>
                <a:latin typeface="Segoe UI Light" panose="020B0502040204020203" pitchFamily="34" charset="0"/>
                <a:cs typeface="Segoe UI Light" panose="020B0502040204020203" pitchFamily="34" charset="0"/>
              </a:rPr>
              <a:t>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2742172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tx1"/>
                </a:solidFill>
              </a:rPr>
              <a:t>Common database scalability patterns</a:t>
            </a:r>
            <a:endParaRPr lang="en-US" sz="4400" dirty="0">
              <a:solidFill>
                <a:schemeClr val="tx1"/>
              </a:solidFill>
            </a:endParaRP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563600985"/>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peel apart customer requirements</a:t>
            </a:r>
            <a:endParaRPr lang="en-US" dirty="0"/>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Pure max data size</a:t>
            </a:r>
          </a:p>
          <a:p>
            <a:pPr defTabSz="932742">
              <a:lnSpc>
                <a:spcPts val="2400"/>
              </a:lnSpc>
              <a:defRPr/>
            </a:pPr>
            <a:r>
              <a:rPr lang="en-US" sz="2000" kern="0" dirty="0" smtClean="0">
                <a:solidFill>
                  <a:srgbClr val="FFFFFF"/>
                </a:solidFill>
                <a:latin typeface="Segoe UI Light"/>
              </a:rPr>
              <a:t>Active portion of total data </a:t>
            </a:r>
          </a:p>
          <a:p>
            <a:pPr defTabSz="932742">
              <a:lnSpc>
                <a:spcPts val="2400"/>
              </a:lnSpc>
              <a:defRPr/>
            </a:pPr>
            <a:r>
              <a:rPr lang="en-US" sz="2000" kern="0" dirty="0" smtClean="0">
                <a:solidFill>
                  <a:srgbClr val="FFFFFF"/>
                </a:solidFill>
                <a:latin typeface="Segoe UI Light"/>
              </a:rPr>
              <a:t>Amount of transactional workload the app will generate</a:t>
            </a:r>
          </a:p>
          <a:p>
            <a:pPr defTabSz="932742">
              <a:lnSpc>
                <a:spcPts val="2400"/>
              </a:lnSpc>
              <a:defRPr/>
            </a:pPr>
            <a:r>
              <a:rPr lang="en-US" sz="2000" kern="0" dirty="0" smtClean="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DTU (throughput) currently up to 800 DTU or ~735 </a:t>
            </a:r>
            <a:r>
              <a:rPr lang="en-US" sz="2000" kern="0" dirty="0" err="1" smtClean="0">
                <a:solidFill>
                  <a:srgbClr val="FFFFFF"/>
                </a:solidFill>
                <a:latin typeface="Segoe UI Light"/>
              </a:rPr>
              <a:t>tx</a:t>
            </a:r>
            <a:r>
              <a:rPr lang="en-US" sz="2000" kern="0" dirty="0" smtClean="0">
                <a:solidFill>
                  <a:srgbClr val="FFFFFF"/>
                </a:solidFill>
                <a:latin typeface="Segoe UI Light"/>
              </a:rPr>
              <a:t>/second*</a:t>
            </a:r>
          </a:p>
          <a:p>
            <a:pPr defTabSz="932742">
              <a:lnSpc>
                <a:spcPts val="2400"/>
              </a:lnSpc>
              <a:defRPr/>
            </a:pPr>
            <a:r>
              <a:rPr lang="en-US" sz="2000" kern="0" dirty="0" smtClean="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SQL Database </a:t>
            </a:r>
          </a:p>
          <a:p>
            <a:pPr marL="685800" defTabSz="932742">
              <a:defRPr/>
            </a:pPr>
            <a:r>
              <a:rPr lang="en-US" sz="2800" kern="0" dirty="0" smtClean="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100 S2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25TB) </a:t>
            </a:r>
            <a:r>
              <a:rPr lang="en-US" sz="2000" i="1" kern="0" dirty="0" smtClean="0">
                <a:solidFill>
                  <a:srgbClr val="FFFFFF"/>
                </a:solidFill>
                <a:latin typeface="Segoe UI Light"/>
              </a:rPr>
              <a:t>($90,000/12 months)</a:t>
            </a:r>
          </a:p>
          <a:p>
            <a:pPr defTabSz="932742">
              <a:lnSpc>
                <a:spcPts val="2400"/>
              </a:lnSpc>
              <a:defRPr/>
            </a:pPr>
            <a:r>
              <a:rPr lang="en-US" sz="2000" kern="0" dirty="0" smtClean="0">
                <a:solidFill>
                  <a:srgbClr val="FFFFFF"/>
                </a:solidFill>
                <a:latin typeface="Segoe UI Light"/>
              </a:rPr>
              <a:t>25 P2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12.5TB) </a:t>
            </a:r>
            <a:r>
              <a:rPr lang="en-US" sz="2000" i="1" kern="0" dirty="0" smtClean="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Based on </a:t>
            </a:r>
            <a:r>
              <a:rPr lang="en-US" sz="1400" dirty="0" smtClean="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smtClean="0">
                <a:solidFill>
                  <a:srgbClr val="000000"/>
                </a:solidFill>
                <a:latin typeface="Segoe UI Light" panose="020B0502040204020203" pitchFamily="34" charset="0"/>
                <a:cs typeface="Segoe UI Light" panose="020B0502040204020203" pitchFamily="34" charset="0"/>
              </a:rPr>
              <a:t>estimation</a:t>
            </a:r>
            <a:endParaRPr lang="en-US" sz="1400" dirty="0">
              <a:solidFill>
                <a:srgbClr val="000000"/>
              </a:solidFill>
              <a:latin typeface="Segoe UI Light" panose="020B0502040204020203" pitchFamily="34" charset="0"/>
              <a:cs typeface="Segoe UI Light" panose="020B0502040204020203" pitchFamily="34" charset="0"/>
            </a:endParaRP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Will provide additional </a:t>
            </a:r>
            <a:r>
              <a:rPr lang="en-US" sz="1400" dirty="0">
                <a:solidFill>
                  <a:srgbClr val="000000"/>
                </a:solidFill>
                <a:latin typeface="Segoe UI Light" panose="020B0502040204020203" pitchFamily="34" charset="0"/>
                <a:cs typeface="Segoe UI Light" panose="020B0502040204020203" pitchFamily="34" charset="0"/>
              </a:rPr>
              <a:t>Business Continuity features</a:t>
            </a:r>
          </a:p>
        </p:txBody>
      </p:sp>
    </p:spTree>
    <p:extLst>
      <p:ext uri="{BB962C8B-B14F-4D97-AF65-F5344CB8AC3E}">
        <p14:creationId xmlns:p14="http://schemas.microsoft.com/office/powerpoint/2010/main" val="210096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Multi-Tenant SaaS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269239" y="1189176"/>
            <a:ext cx="11653523" cy="5211623"/>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Central directory where customer profiles are stored</a:t>
            </a:r>
          </a:p>
          <a:p>
            <a:r>
              <a:rPr lang="en-US" dirty="0" smtClean="0">
                <a:latin typeface="Segoe UI Light" panose="020B0502040204020203" pitchFamily="34" charset="0"/>
                <a:cs typeface="Segoe UI Light" panose="020B0502040204020203" pitchFamily="34" charset="0"/>
              </a:rPr>
              <a:t>One database per end customer (tenant)</a:t>
            </a:r>
          </a:p>
          <a:p>
            <a:pPr lvl="1"/>
            <a:r>
              <a:rPr lang="en-US" dirty="0" smtClean="0">
                <a:latin typeface="Segoe UI Light" panose="020B0502040204020203" pitchFamily="34" charset="0"/>
                <a:cs typeface="Segoe UI Light" panose="020B0502040204020203" pitchFamily="34" charset="0"/>
              </a:rPr>
              <a:t>Often for security and isolation</a:t>
            </a:r>
          </a:p>
          <a:p>
            <a:pPr lvl="1"/>
            <a:r>
              <a:rPr lang="en-US" dirty="0" smtClean="0">
                <a:latin typeface="Segoe UI Light" panose="020B0502040204020203" pitchFamily="34" charset="0"/>
                <a:cs typeface="Segoe UI Light" panose="020B0502040204020203" pitchFamily="34" charset="0"/>
              </a:rPr>
              <a:t>Some rely on schema customization</a:t>
            </a:r>
          </a:p>
          <a:p>
            <a:r>
              <a:rPr lang="en-US" dirty="0" smtClean="0">
                <a:latin typeface="Segoe UI Light" panose="020B0502040204020203" pitchFamily="34" charset="0"/>
                <a:cs typeface="Segoe UI Light" panose="020B0502040204020203" pitchFamily="34" charset="0"/>
              </a:rPr>
              <a:t>Data dependent routing is common data access path</a:t>
            </a:r>
          </a:p>
          <a:p>
            <a:pPr lvl="1"/>
            <a:r>
              <a:rPr lang="en-US" dirty="0" smtClean="0">
                <a:latin typeface="Segoe UI Light" panose="020B0502040204020203" pitchFamily="34" charset="0"/>
                <a:cs typeface="Segoe UI Light" panose="020B0502040204020203" pitchFamily="34" charset="0"/>
              </a:rPr>
              <a:t>Highly selective key lookup queries, multi-joins, etc.</a:t>
            </a:r>
          </a:p>
          <a:p>
            <a:pPr lvl="1"/>
            <a:r>
              <a:rPr lang="en-US" dirty="0" smtClean="0">
                <a:latin typeface="Segoe UI Light" panose="020B0502040204020203" pitchFamily="34" charset="0"/>
                <a:cs typeface="Segoe UI Light" panose="020B0502040204020203" pitchFamily="34" charset="0"/>
              </a:rPr>
              <a:t>Mid to low data entry rate </a:t>
            </a:r>
          </a:p>
          <a:p>
            <a:pPr lvl="1"/>
            <a:r>
              <a:rPr lang="en-US" dirty="0" smtClean="0">
                <a:latin typeface="Segoe UI Light" panose="020B0502040204020203" pitchFamily="34" charset="0"/>
                <a:cs typeface="Segoe UI Light" panose="020B0502040204020203" pitchFamily="34" charset="0"/>
              </a:rPr>
              <a:t>No need for cross-customers (fan-out) queries</a:t>
            </a:r>
          </a:p>
          <a:p>
            <a:r>
              <a:rPr lang="en-US" dirty="0" smtClean="0">
                <a:latin typeface="Segoe UI Light" panose="020B0502040204020203" pitchFamily="34" charset="0"/>
                <a:cs typeface="Segoe UI Light" panose="020B0502040204020203" pitchFamily="34" charset="0"/>
              </a:rPr>
              <a:t>Most tenants are small and “cold”, some may have hot spots</a:t>
            </a:r>
          </a:p>
          <a:p>
            <a:pPr lvl="1"/>
            <a:r>
              <a:rPr lang="en-US" dirty="0" smtClean="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smtClean="0">
                <a:latin typeface="Segoe UI Light" panose="020B0502040204020203" pitchFamily="34" charset="0"/>
                <a:cs typeface="Segoe UI Light" panose="020B0502040204020203" pitchFamily="34" charset="0"/>
              </a:rPr>
              <a:t>Example</a:t>
            </a:r>
          </a:p>
          <a:p>
            <a:pPr lvl="1"/>
            <a:r>
              <a:rPr lang="en-US" dirty="0" smtClean="0">
                <a:latin typeface="Segoe UI Light" panose="020B0502040204020203" pitchFamily="34" charset="0"/>
                <a:cs typeface="Segoe UI Light" panose="020B0502040204020203" pitchFamily="34" charset="0"/>
              </a:rPr>
              <a:t>MYOB </a:t>
            </a:r>
          </a:p>
          <a:p>
            <a:pPr lvl="1"/>
            <a:r>
              <a:rPr lang="en-US" dirty="0" smtClean="0">
                <a:latin typeface="Segoe UI Light" panose="020B0502040204020203" pitchFamily="34" charset="0"/>
                <a:cs typeface="Segoe UI Light" panose="020B0502040204020203" pitchFamily="34" charset="0"/>
              </a:rPr>
              <a:t>Sage</a:t>
            </a:r>
            <a:endParaRPr lang="en-US" dirty="0">
              <a:latin typeface="Segoe UI Light" panose="020B0502040204020203" pitchFamily="34" charset="0"/>
              <a:cs typeface="Segoe UI Light" panose="020B0502040204020203" pitchFamily="34" charset="0"/>
            </a:endParaRP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6256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42"/>
            <a:ext cx="10515600" cy="1325563"/>
          </a:xfrm>
        </p:spPr>
        <p:txBody>
          <a:bodyPr/>
          <a:lstStyle/>
          <a:p>
            <a:r>
              <a:rPr lang="en-US" dirty="0" smtClean="0">
                <a:latin typeface="Segoe UI Light" panose="020B0502040204020203" pitchFamily="34" charset="0"/>
                <a:cs typeface="Segoe UI Light" panose="020B0502040204020203" pitchFamily="34" charset="0"/>
              </a:rPr>
              <a:t>Continuous data collection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929641" y="1583735"/>
            <a:ext cx="10515600" cy="4442752"/>
          </a:xfrm>
        </p:spPr>
        <p:txBody>
          <a:bodyPr>
            <a:normAutofit/>
          </a:bodyPr>
          <a:lstStyle/>
          <a:p>
            <a:r>
              <a:rPr lang="en-US" sz="2400" dirty="0" smtClean="0">
                <a:latin typeface="Segoe UI Light" panose="020B0502040204020203" pitchFamily="34" charset="0"/>
                <a:cs typeface="Segoe UI Light" panose="020B0502040204020203" pitchFamily="34" charset="0"/>
              </a:rPr>
              <a:t>Large data ingestion workloads</a:t>
            </a:r>
          </a:p>
          <a:p>
            <a:pPr lvl="1"/>
            <a:r>
              <a:rPr lang="en-US" sz="2000" dirty="0" smtClean="0">
                <a:latin typeface="Segoe UI Light" panose="020B0502040204020203" pitchFamily="34" charset="0"/>
                <a:cs typeface="Segoe UI Light" panose="020B0502040204020203" pitchFamily="34" charset="0"/>
              </a:rPr>
              <a:t>Mostly append only (Cola bottling analogy)</a:t>
            </a:r>
          </a:p>
          <a:p>
            <a:r>
              <a:rPr lang="en-US" sz="2400" dirty="0" smtClean="0">
                <a:latin typeface="Segoe UI Light" panose="020B0502040204020203" pitchFamily="34" charset="0"/>
                <a:cs typeface="Segoe UI Light" panose="020B0502040204020203" pitchFamily="34" charset="0"/>
              </a:rPr>
              <a:t>Two options, depending on application query patterns</a:t>
            </a:r>
          </a:p>
          <a:p>
            <a:pPr lvl="1"/>
            <a:r>
              <a:rPr lang="en-US" sz="2000" dirty="0" smtClean="0">
                <a:latin typeface="Segoe UI Light" panose="020B0502040204020203" pitchFamily="34" charset="0"/>
                <a:cs typeface="Segoe UI Light" panose="020B0502040204020203" pitchFamily="34" charset="0"/>
              </a:rPr>
              <a:t>Querying ranges of last X days of data (e.g. trend analysis)</a:t>
            </a:r>
          </a:p>
          <a:p>
            <a:pPr lvl="1"/>
            <a:r>
              <a:rPr lang="en-US" sz="2000" dirty="0" smtClean="0">
                <a:latin typeface="Segoe UI Light" panose="020B0502040204020203" pitchFamily="34" charset="0"/>
                <a:cs typeface="Segoe UI Light" panose="020B0502040204020203" pitchFamily="34" charset="0"/>
              </a:rPr>
              <a:t>Randomly extracting data from the entire database (e.g. lookup a certain </a:t>
            </a:r>
            <a:r>
              <a:rPr lang="en-US" sz="2000" dirty="0" smtClean="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event)</a:t>
            </a:r>
          </a:p>
          <a:p>
            <a:r>
              <a:rPr lang="en-US" sz="2400" dirty="0" smtClean="0">
                <a:latin typeface="Segoe UI Light" panose="020B0502040204020203" pitchFamily="34" charset="0"/>
                <a:cs typeface="Segoe UI Light" panose="020B0502040204020203" pitchFamily="34" charset="0"/>
              </a:rPr>
              <a:t>Typically requires fan-out queries</a:t>
            </a:r>
            <a:endParaRPr lang="en-US" sz="2400" dirty="0">
              <a:latin typeface="Segoe UI Light" panose="020B0502040204020203" pitchFamily="34" charset="0"/>
              <a:cs typeface="Segoe UI Light" panose="020B0502040204020203" pitchFamily="34" charset="0"/>
            </a:endParaRP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smtClean="0">
                <a:solidFill>
                  <a:srgbClr val="000000"/>
                </a:solidFill>
              </a:rPr>
              <a:t>writes</a:t>
            </a:r>
            <a:endParaRPr lang="en-US" sz="900" dirty="0">
              <a:solidFill>
                <a:srgbClr val="000000"/>
              </a:solidFill>
            </a:endParaRP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smtClean="0">
                <a:solidFill>
                  <a:srgbClr val="000000"/>
                </a:solidFill>
              </a:rPr>
              <a:t>…..</a:t>
            </a:r>
            <a:endParaRPr lang="en-US" dirty="0">
              <a:solidFill>
                <a:srgbClr val="000000"/>
              </a:solidFill>
            </a:endParaRP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Time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Scale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 name="Rectangle 4"/>
          <p:cNvSpPr/>
          <p:nvPr/>
        </p:nvSpPr>
        <p:spPr>
          <a:xfrm>
            <a:off x="916578" y="958220"/>
            <a:ext cx="4406463" cy="461665"/>
          </a:xfrm>
          <a:prstGeom prst="rect">
            <a:avLst/>
          </a:prstGeom>
        </p:spPr>
        <p:txBody>
          <a:bodyPr wrap="none">
            <a:spAutoFit/>
          </a:bodyPr>
          <a:lstStyle/>
          <a:p>
            <a:r>
              <a:rPr lang="en-US" sz="2400" i="1" dirty="0" smtClean="0">
                <a:solidFill>
                  <a:srgbClr val="000000"/>
                </a:solidFill>
                <a:latin typeface="Segoe UI Light" panose="020B0502040204020203" pitchFamily="34" charset="0"/>
                <a:cs typeface="Segoe UI Light" panose="020B0502040204020203" pitchFamily="34" charset="0"/>
              </a:rPr>
              <a:t>Sensor </a:t>
            </a:r>
            <a:r>
              <a:rPr lang="en-US" sz="2400" i="1" dirty="0">
                <a:solidFill>
                  <a:srgbClr val="000000"/>
                </a:solidFill>
                <a:latin typeface="Segoe UI Light" panose="020B0502040204020203" pitchFamily="34" charset="0"/>
                <a:cs typeface="Segoe UI Light" panose="020B0502040204020203" pitchFamily="34" charset="0"/>
              </a:rPr>
              <a:t>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667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7687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1"/>
          </p:nvPr>
        </p:nvSpPr>
        <p:spPr>
          <a:xfrm>
            <a:off x="929898" y="1189178"/>
            <a:ext cx="10423901" cy="4987786"/>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Large, (mostly) uniform, active data set</a:t>
            </a:r>
          </a:p>
          <a:p>
            <a:r>
              <a:rPr lang="en-US" dirty="0" smtClean="0">
                <a:latin typeface="Segoe UI Light" panose="020B0502040204020203" pitchFamily="34" charset="0"/>
                <a:cs typeface="Segoe UI Light" panose="020B0502040204020203" pitchFamily="34" charset="0"/>
              </a:rPr>
              <a:t>Distribute partition-able tables across as many shards as necessary</a:t>
            </a:r>
          </a:p>
          <a:p>
            <a:pPr lvl="1"/>
            <a:r>
              <a:rPr lang="en-US" dirty="0" smtClean="0">
                <a:latin typeface="Segoe UI Light" panose="020B0502040204020203" pitchFamily="34" charset="0"/>
                <a:cs typeface="Segoe UI Light" panose="020B0502040204020203" pitchFamily="34" charset="0"/>
              </a:rPr>
              <a:t>See Appendix for shards (scale units) capacity planning</a:t>
            </a:r>
          </a:p>
          <a:p>
            <a:r>
              <a:rPr lang="en-US" dirty="0" smtClean="0">
                <a:latin typeface="Segoe UI Light" panose="020B0502040204020203" pitchFamily="34" charset="0"/>
                <a:cs typeface="Segoe UI Light" panose="020B0502040204020203" pitchFamily="34" charset="0"/>
              </a:rPr>
              <a:t>Some shards can become way more active than others</a:t>
            </a:r>
          </a:p>
          <a:p>
            <a:pPr lvl="1"/>
            <a:r>
              <a:rPr lang="en-US" dirty="0" smtClean="0">
                <a:latin typeface="Segoe UI Light" panose="020B0502040204020203" pitchFamily="34" charset="0"/>
                <a:cs typeface="Segoe UI Light" panose="020B0502040204020203" pitchFamily="34" charset="0"/>
              </a:rPr>
              <a:t>Pinning hot users to dedicated databases</a:t>
            </a:r>
          </a:p>
          <a:p>
            <a:pPr lvl="1"/>
            <a:r>
              <a:rPr lang="en-US" dirty="0" smtClean="0">
                <a:latin typeface="Segoe UI Light" panose="020B0502040204020203" pitchFamily="34" charset="0"/>
                <a:cs typeface="Segoe UI Light" panose="020B0502040204020203" pitchFamily="34" charset="0"/>
              </a:rPr>
              <a:t>Move users to balance workload between databases</a:t>
            </a:r>
          </a:p>
          <a:p>
            <a:pPr lvl="1"/>
            <a:r>
              <a:rPr lang="en-US" dirty="0" smtClean="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smtClean="0">
                <a:latin typeface="Segoe UI Light" panose="020B0502040204020203" pitchFamily="34" charset="0"/>
                <a:cs typeface="Segoe UI Light" panose="020B0502040204020203" pitchFamily="34" charset="0"/>
              </a:rPr>
              <a:t>Mostly data dependent routing with key lookup queries</a:t>
            </a:r>
          </a:p>
          <a:p>
            <a:pPr lvl="1"/>
            <a:r>
              <a:rPr lang="en-US" dirty="0" smtClean="0">
                <a:latin typeface="Segoe UI Light" panose="020B0502040204020203" pitchFamily="34" charset="0"/>
                <a:cs typeface="Segoe UI Light" panose="020B0502040204020203" pitchFamily="34" charset="0"/>
              </a:rPr>
              <a:t>Few fan-out queries may be required (e.g. leaderboards, inventory management, etc.)</a:t>
            </a:r>
          </a:p>
          <a:p>
            <a:r>
              <a:rPr lang="en-US" dirty="0" smtClean="0">
                <a:latin typeface="Segoe UI Light" panose="020B0502040204020203" pitchFamily="34" charset="0"/>
                <a:cs typeface="Segoe UI Light" panose="020B0502040204020203" pitchFamily="34" charset="0"/>
              </a:rPr>
              <a:t>Examples</a:t>
            </a:r>
          </a:p>
          <a:p>
            <a:pPr lvl="1"/>
            <a:r>
              <a:rPr lang="en-US" dirty="0" err="1" smtClean="0">
                <a:latin typeface="Segoe UI Light" panose="020B0502040204020203" pitchFamily="34" charset="0"/>
                <a:cs typeface="Segoe UI Light" panose="020B0502040204020203" pitchFamily="34" charset="0"/>
              </a:rPr>
              <a:t>Pottermore</a:t>
            </a:r>
            <a:endParaRPr lang="en-US" dirty="0" smtClean="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7162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Sharding and Tenancy Models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Multiple tenants per database</a:t>
            </a:r>
            <a:endParaRPr lang="en-US" dirty="0">
              <a:solidFill>
                <a:srgbClr val="00B0F0"/>
              </a:solidFill>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a:t>
            </a:r>
            <a:r>
              <a:rPr lang="en-US" dirty="0" smtClean="0">
                <a:latin typeface="Segoe UI Light" panose="020B0502040204020203" pitchFamily="34" charset="0"/>
                <a:cs typeface="Segoe UI Light" panose="020B0502040204020203" pitchFamily="34" charset="0"/>
              </a:rPr>
              <a:t>databases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Temporal model</a:t>
            </a:r>
          </a:p>
          <a:p>
            <a:pPr lvl="1"/>
            <a:r>
              <a:rPr lang="en-US" dirty="0" smtClean="0">
                <a:latin typeface="Segoe UI Light" panose="020B0502040204020203" pitchFamily="34" charset="0"/>
                <a:cs typeface="Segoe UI Light" panose="020B0502040204020203" pitchFamily="34" charset="0"/>
              </a:rPr>
              <a:t>Sharding based on date/time</a:t>
            </a:r>
          </a:p>
          <a:p>
            <a:pPr lvl="1"/>
            <a:r>
              <a:rPr lang="en-US" dirty="0" smtClean="0">
                <a:latin typeface="Segoe UI Light" panose="020B0502040204020203" pitchFamily="34" charset="0"/>
                <a:cs typeface="Segoe UI Light" panose="020B0502040204020203" pitchFamily="34" charset="0"/>
              </a:rPr>
              <a:t>Most recent shard is constantly loaded with newly arriving data</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New shards added when current most recent shard nears capacity</a:t>
            </a:r>
            <a:endParaRPr lang="en-US" dirty="0">
              <a:latin typeface="Segoe UI Light" panose="020B0502040204020203" pitchFamily="34" charset="0"/>
              <a:cs typeface="Segoe UI Light" panose="020B0502040204020203" pitchFamily="34" charset="0"/>
            </a:endParaRPr>
          </a:p>
          <a:p>
            <a:pPr marL="0" indent="0">
              <a:buNone/>
            </a:pP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15154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 </a:t>
            </a:r>
            <a:endParaRPr lang="en-US" dirty="0">
              <a:latin typeface="Segoe UI Light" panose="020B0502040204020203" pitchFamily="34" charset="0"/>
              <a:cs typeface="Segoe UI Light" panose="020B0502040204020203" pitchFamily="34" charset="0"/>
            </a:endParaRP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solidFill>
                    <a:prstClr val="black"/>
                  </a:solidFill>
                </a:rPr>
                <a:t>Grow/shrink capacity</a:t>
              </a:r>
              <a:endParaRPr lang="en-US" sz="1400" dirty="0">
                <a:solidFill>
                  <a:prstClr val="black"/>
                </a:solidFill>
              </a:endParaRP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Cross-Shard Capabilities</a:t>
              </a:r>
              <a:endParaRPr lang="en-US" sz="1400" dirty="0" smtClean="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prstClr val="white"/>
                  </a:solidFill>
                </a:rPr>
                <a:t>Elastic Scale app</a:t>
              </a:r>
              <a:endParaRPr lang="en-US" sz="1400" dirty="0">
                <a:solidFill>
                  <a:prstClr val="white"/>
                </a:solidFill>
              </a:endParaRP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prstClr val="white"/>
                  </a:solidFill>
                </a:rPr>
                <a:t>shard</a:t>
              </a:r>
              <a:r>
                <a:rPr lang="en-US" sz="1400" baseline="-25000" dirty="0" smtClean="0">
                  <a:solidFill>
                    <a:prstClr val="white"/>
                  </a:solidFill>
                </a:rPr>
                <a:t>1</a:t>
              </a:r>
              <a:endParaRPr lang="en-US" sz="1400" baseline="-25000" dirty="0">
                <a:solidFill>
                  <a:prstClr val="white"/>
                </a:solidFill>
              </a:endParaRP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solidFill>
                    <a:prstClr val="white"/>
                  </a:solidFill>
                </a:rPr>
                <a:t>Elastic Scale</a:t>
              </a:r>
            </a:p>
            <a:p>
              <a:pPr algn="ctr"/>
              <a:r>
                <a:rPr lang="en-US" sz="1400" dirty="0" smtClean="0">
                  <a:solidFill>
                    <a:prstClr val="white"/>
                  </a:solidFill>
                </a:rPr>
                <a:t>Manage-ability</a:t>
              </a:r>
              <a:endParaRPr lang="en-US" sz="1400" dirty="0">
                <a:solidFill>
                  <a:prstClr val="white"/>
                </a:solidFill>
              </a:endParaRP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smtClean="0">
                    <a:solidFill>
                      <a:prstClr val="black"/>
                    </a:solidFill>
                  </a:rPr>
                  <a:t>Admin/</a:t>
                </a:r>
              </a:p>
              <a:p>
                <a:r>
                  <a:rPr lang="en-US" sz="1050" dirty="0" err="1" smtClean="0">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smtClean="0">
                    <a:solidFill>
                      <a:prstClr val="black"/>
                    </a:solidFill>
                  </a:rPr>
                  <a:t>Application </a:t>
                </a:r>
              </a:p>
              <a:p>
                <a:r>
                  <a:rPr lang="en-US" sz="1050" dirty="0" smtClean="0">
                    <a:solidFill>
                      <a:prstClr val="black"/>
                    </a:solidFill>
                  </a:rPr>
                  <a:t>Developer</a:t>
                </a:r>
                <a:endParaRPr lang="en-US" sz="1050" dirty="0">
                  <a:solidFill>
                    <a:prstClr val="black"/>
                  </a:solidFill>
                </a:endParaRP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white"/>
                  </a:solidFill>
                </a:rPr>
                <a:t>Cross-shard extensions</a:t>
              </a:r>
              <a:endParaRPr lang="en-US" sz="900" dirty="0">
                <a:solidFill>
                  <a:prstClr val="white"/>
                </a:solidFill>
              </a:endParaRP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569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Key Capabilities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5"/>
            <a:ext cx="5354256" cy="4351338"/>
          </a:xfrm>
        </p:spPr>
        <p:txBody>
          <a:bodyPr>
            <a:normAutofit fontScale="62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smtClean="0">
              <a:latin typeface="Segoe UI Light" panose="020B0502040204020203" pitchFamily="34" charset="0"/>
              <a:cs typeface="Segoe UI Light" panose="020B0502040204020203" pitchFamily="34" charset="0"/>
            </a:endParaRPr>
          </a:p>
          <a:p>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smtClean="0">
                <a:solidFill>
                  <a:srgbClr val="00B0F0"/>
                </a:solidFill>
                <a:latin typeface="Segoe UI Light" panose="020B0502040204020203" pitchFamily="34" charset="0"/>
                <a:cs typeface="Segoe UI Light" panose="020B0502040204020203" pitchFamily="34" charset="0"/>
              </a:rPr>
              <a:t>Split/Merge (SM)</a:t>
            </a:r>
          </a:p>
          <a:p>
            <a:pPr lvl="1"/>
            <a:r>
              <a:rPr lang="en-US" sz="1800" dirty="0" smtClean="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t>
            </a:r>
            <a:r>
              <a:rPr lang="en-US" sz="1800" dirty="0">
                <a:solidFill>
                  <a:prstClr val="black"/>
                </a:solidFill>
                <a:latin typeface="Segoe UI Light" panose="020B0502040204020203" pitchFamily="34" charset="0"/>
                <a:cs typeface="Segoe UI Light" panose="020B0502040204020203" pitchFamily="34" charset="0"/>
              </a:rPr>
              <a:t>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smtClean="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Client .NET APIs</a:t>
            </a:r>
            <a:endParaRPr lang="en-US" sz="2400" b="1" dirty="0">
              <a:solidFill>
                <a:prstClr val="black"/>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Management Services</a:t>
            </a:r>
            <a:endParaRPr lang="en-US" sz="2400" b="1" dirty="0">
              <a:solidFill>
                <a:prstClr val="black"/>
              </a:solidFill>
              <a:latin typeface="Segoe UI Light" panose="020B0502040204020203" pitchFamily="34" charset="0"/>
              <a:cs typeface="Segoe UI Light" panose="020B0502040204020203" pitchFamily="34" charset="0"/>
            </a:endParaRP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0616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1"/>
          </p:nvPr>
        </p:nvSpPr>
        <p:spPr/>
        <p:txBody>
          <a:bodyPr/>
          <a:lstStyle/>
          <a:p>
            <a:r>
              <a:rPr lang="en-US" dirty="0" smtClean="0">
                <a:latin typeface="Segoe UI Light" panose="020B0502040204020203" pitchFamily="34" charset="0"/>
                <a:cs typeface="Segoe UI Light" panose="020B0502040204020203" pitchFamily="34" charset="0"/>
              </a:rPr>
              <a:t>Two types of shard maps</a:t>
            </a:r>
          </a:p>
          <a:p>
            <a:pPr lvl="1"/>
            <a:r>
              <a:rPr lang="en-US" dirty="0" smtClean="0">
                <a:latin typeface="Segoe UI Light" panose="020B0502040204020203" pitchFamily="34" charset="0"/>
                <a:cs typeface="Segoe UI Light" panose="020B0502040204020203" pitchFamily="34" charset="0"/>
              </a:rPr>
              <a:t>Range: contiguous values</a:t>
            </a:r>
          </a:p>
          <a:p>
            <a:pPr lvl="1"/>
            <a:r>
              <a:rPr lang="en-US" dirty="0" smtClean="0">
                <a:latin typeface="Segoe UI Light" panose="020B0502040204020203" pitchFamily="34" charset="0"/>
                <a:cs typeface="Segoe UI Light" panose="020B0502040204020203" pitchFamily="34" charset="0"/>
              </a:rPr>
              <a:t>List: explicit values</a:t>
            </a:r>
          </a:p>
          <a:p>
            <a:r>
              <a:rPr lang="en-US" dirty="0" smtClean="0">
                <a:latin typeface="Segoe UI Light" panose="020B0502040204020203" pitchFamily="34" charset="0"/>
                <a:cs typeface="Segoe UI Light" panose="020B0502040204020203" pitchFamily="34" charset="0"/>
              </a:rPr>
              <a:t>Four types of sharding keys</a:t>
            </a:r>
          </a:p>
          <a:p>
            <a:pPr lvl="1"/>
            <a:r>
              <a:rPr lang="en-US" dirty="0" smtClean="0">
                <a:latin typeface="Segoe UI Light" panose="020B0502040204020203" pitchFamily="34" charset="0"/>
                <a:cs typeface="Segoe UI Light" panose="020B0502040204020203" pitchFamily="34" charset="0"/>
              </a:rPr>
              <a:t>INT, BIGINT, GUID, VARBINARY</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shards_global</a:t>
            </a:r>
            <a:r>
              <a:rPr lang="en-US" sz="1200" b="1" dirty="0">
                <a:solidFill>
                  <a:prstClr val="black"/>
                </a:solidFill>
              </a:rPr>
              <a:t>]</a:t>
            </a:r>
            <a:endParaRPr lang="en-US" sz="1200" b="1" dirty="0" smtClean="0">
              <a:solidFill>
                <a:prstClr val="black"/>
              </a:solidFill>
            </a:endParaRPr>
          </a:p>
        </p:txBody>
      </p:sp>
      <p:graphicFrame>
        <p:nvGraphicFramePr>
          <p:cNvPr id="3" name="Table 2"/>
          <p:cNvGraphicFramePr>
            <a:graphicFrameLocks noGrp="1"/>
          </p:cNvGraphicFramePr>
          <p:nvPr>
            <p:extLst/>
          </p:nvPr>
        </p:nvGraphicFramePr>
        <p:xfrm>
          <a:off x="8935376" y="1733822"/>
          <a:ext cx="2358708" cy="640080"/>
        </p:xfrm>
        <a:graphic>
          <a:graphicData uri="http://schemas.openxmlformats.org/drawingml/2006/table">
            <a:tbl>
              <a:tblPr firstRow="1" bandRow="1">
                <a:tableStyleId>{5C22544A-7EE6-4342-B048-85BDC9FD1C3A}</a:tableStyleId>
              </a:tblPr>
              <a:tblGrid>
                <a:gridCol w="382905">
                  <a:extLst>
                    <a:ext uri="{9D8B030D-6E8A-4147-A177-3AD203B41FA5}">
                      <a16:colId xmlns:a16="http://schemas.microsoft.com/office/drawing/2014/main" xmlns="" val="605670846"/>
                    </a:ext>
                  </a:extLst>
                </a:gridCol>
                <a:gridCol w="436880">
                  <a:extLst>
                    <a:ext uri="{9D8B030D-6E8A-4147-A177-3AD203B41FA5}">
                      <a16:colId xmlns:a16="http://schemas.microsoft.com/office/drawing/2014/main" xmlns="" val="2474575872"/>
                    </a:ext>
                  </a:extLst>
                </a:gridCol>
                <a:gridCol w="708343">
                  <a:extLst>
                    <a:ext uri="{9D8B030D-6E8A-4147-A177-3AD203B41FA5}">
                      <a16:colId xmlns:a16="http://schemas.microsoft.com/office/drawing/2014/main" xmlns="" val="3015633701"/>
                    </a:ext>
                  </a:extLst>
                </a:gridCol>
                <a:gridCol w="830580">
                  <a:extLst>
                    <a:ext uri="{9D8B030D-6E8A-4147-A177-3AD203B41FA5}">
                      <a16:colId xmlns:a16="http://schemas.microsoft.com/office/drawing/2014/main" xmlns="" val="3312308126"/>
                    </a:ext>
                  </a:extLst>
                </a:gridCol>
              </a:tblGrid>
              <a:tr h="0">
                <a:tc>
                  <a:txBody>
                    <a:bodyPr/>
                    <a:lstStyle/>
                    <a:p>
                      <a:r>
                        <a:rPr lang="en-US" sz="800" dirty="0" err="1" smtClean="0"/>
                        <a:t>sid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err="1" smtClean="0"/>
                        <a:t>Datasource</a:t>
                      </a:r>
                      <a:endParaRPr lang="en-US" sz="800" dirty="0"/>
                    </a:p>
                  </a:txBody>
                  <a:tcPr/>
                </a:tc>
                <a:tc>
                  <a:txBody>
                    <a:bodyPr/>
                    <a:lstStyle/>
                    <a:p>
                      <a:r>
                        <a:rPr lang="en-US" sz="800" dirty="0" err="1" smtClean="0"/>
                        <a:t>Databasename</a:t>
                      </a:r>
                      <a:endParaRPr lang="en-US" sz="800" dirty="0"/>
                    </a:p>
                  </a:txBody>
                  <a:tcPr/>
                </a:tc>
                <a:extLst>
                  <a:ext uri="{0D108BD9-81ED-4DB2-BD59-A6C34878D82A}">
                    <a16:rowId xmlns:a16="http://schemas.microsoft.com/office/drawing/2014/main" xmlns="" val="2622592419"/>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a16="http://schemas.microsoft.com/office/drawing/2014/main" xmlns="" val="3532917914"/>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a16="http://schemas.microsoft.com/office/drawing/2014/main" xmlns=""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shardmaps_global</a:t>
            </a:r>
            <a:r>
              <a:rPr lang="en-US" sz="1200" b="1" dirty="0">
                <a:solidFill>
                  <a:prstClr val="black"/>
                </a:solidFill>
              </a:rPr>
              <a:t>]</a:t>
            </a:r>
            <a:endParaRPr lang="en-US" sz="1200" b="1" dirty="0" smtClean="0">
              <a:solidFill>
                <a:prstClr val="black"/>
              </a:solidFill>
            </a:endParaRPr>
          </a:p>
        </p:txBody>
      </p:sp>
      <p:graphicFrame>
        <p:nvGraphicFramePr>
          <p:cNvPr id="24" name="Table 23"/>
          <p:cNvGraphicFramePr>
            <a:graphicFrameLocks noGrp="1"/>
          </p:cNvGraphicFramePr>
          <p:nvPr>
            <p:extLst/>
          </p:nvPr>
        </p:nvGraphicFramePr>
        <p:xfrm>
          <a:off x="8935375" y="940235"/>
          <a:ext cx="1327785" cy="426720"/>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xmlns="" val="1066098924"/>
                    </a:ext>
                  </a:extLst>
                </a:gridCol>
                <a:gridCol w="890905">
                  <a:extLst>
                    <a:ext uri="{9D8B030D-6E8A-4147-A177-3AD203B41FA5}">
                      <a16:colId xmlns:a16="http://schemas.microsoft.com/office/drawing/2014/main" xmlns="" val="4142199856"/>
                    </a:ext>
                  </a:extLst>
                </a:gridCol>
              </a:tblGrid>
              <a:tr h="0">
                <a:tc>
                  <a:txBody>
                    <a:bodyPr/>
                    <a:lstStyle/>
                    <a:p>
                      <a:r>
                        <a:rPr lang="en-US" sz="800" dirty="0" err="1" smtClean="0"/>
                        <a:t>smid</a:t>
                      </a:r>
                      <a:r>
                        <a:rPr lang="en-US" sz="800" dirty="0" smtClean="0"/>
                        <a:t> </a:t>
                      </a:r>
                      <a:endParaRPr lang="en-US" sz="800" dirty="0"/>
                    </a:p>
                  </a:txBody>
                  <a:tcPr/>
                </a:tc>
                <a:tc>
                  <a:txBody>
                    <a:bodyPr/>
                    <a:lstStyle/>
                    <a:p>
                      <a:r>
                        <a:rPr lang="en-US" sz="800" dirty="0" smtClean="0"/>
                        <a:t>name</a:t>
                      </a:r>
                      <a:endParaRPr lang="en-US" sz="800" dirty="0"/>
                    </a:p>
                  </a:txBody>
                  <a:tcPr/>
                </a:tc>
                <a:extLst>
                  <a:ext uri="{0D108BD9-81ED-4DB2-BD59-A6C34878D82A}">
                    <a16:rowId xmlns:a16="http://schemas.microsoft.com/office/drawing/2014/main" xmlns="" val="3617544561"/>
                  </a:ext>
                </a:extLst>
              </a:tr>
              <a:tr h="0">
                <a:tc>
                  <a:txBody>
                    <a:bodyPr/>
                    <a:lstStyle/>
                    <a:p>
                      <a:r>
                        <a:rPr lang="en-US" sz="800" dirty="0" smtClean="0"/>
                        <a:t>1</a:t>
                      </a:r>
                      <a:endParaRPr lang="en-US" sz="800" dirty="0"/>
                    </a:p>
                  </a:txBody>
                  <a:tcPr/>
                </a:tc>
                <a:tc>
                  <a:txBody>
                    <a:bodyPr/>
                    <a:lstStyle/>
                    <a:p>
                      <a:r>
                        <a:rPr lang="en-US" sz="800" dirty="0" err="1" smtClean="0"/>
                        <a:t>RangeShardMap</a:t>
                      </a:r>
                      <a:endParaRPr lang="en-US" sz="800" dirty="0"/>
                    </a:p>
                  </a:txBody>
                  <a:tcPr/>
                </a:tc>
                <a:extLst>
                  <a:ext uri="{0D108BD9-81ED-4DB2-BD59-A6C34878D82A}">
                    <a16:rowId xmlns:a16="http://schemas.microsoft.com/office/drawing/2014/main" xmlns=""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shard_mappings_global</a:t>
            </a:r>
            <a:r>
              <a:rPr lang="en-US" sz="1200" b="1" dirty="0">
                <a:solidFill>
                  <a:prstClr val="black"/>
                </a:solidFill>
              </a:rPr>
              <a:t>]</a:t>
            </a:r>
            <a:endParaRPr lang="en-US" sz="1200" b="1" dirty="0" smtClean="0">
              <a:solidFill>
                <a:prstClr val="black"/>
              </a:solidFill>
            </a:endParaRPr>
          </a:p>
        </p:txBody>
      </p:sp>
      <p:graphicFrame>
        <p:nvGraphicFramePr>
          <p:cNvPr id="26" name="Table 25"/>
          <p:cNvGraphicFramePr>
            <a:graphicFrameLocks noGrp="1"/>
          </p:cNvGraphicFramePr>
          <p:nvPr>
            <p:extLst/>
          </p:nvPr>
        </p:nvGraphicFramePr>
        <p:xfrm>
          <a:off x="8941035" y="2684516"/>
          <a:ext cx="2182407" cy="64008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xmlns="" val="2293575361"/>
                    </a:ext>
                  </a:extLst>
                </a:gridCol>
                <a:gridCol w="436880">
                  <a:extLst>
                    <a:ext uri="{9D8B030D-6E8A-4147-A177-3AD203B41FA5}">
                      <a16:colId xmlns:a16="http://schemas.microsoft.com/office/drawing/2014/main" xmlns="" val="3239324611"/>
                    </a:ext>
                  </a:extLst>
                </a:gridCol>
                <a:gridCol w="373380">
                  <a:extLst>
                    <a:ext uri="{9D8B030D-6E8A-4147-A177-3AD203B41FA5}">
                      <a16:colId xmlns:a16="http://schemas.microsoft.com/office/drawing/2014/main" xmlns="" val="2407542853"/>
                    </a:ext>
                  </a:extLst>
                </a:gridCol>
                <a:gridCol w="384493">
                  <a:extLst>
                    <a:ext uri="{9D8B030D-6E8A-4147-A177-3AD203B41FA5}">
                      <a16:colId xmlns:a16="http://schemas.microsoft.com/office/drawing/2014/main" xmlns="" val="1620385894"/>
                    </a:ext>
                  </a:extLst>
                </a:gridCol>
                <a:gridCol w="614274">
                  <a:extLst>
                    <a:ext uri="{9D8B030D-6E8A-4147-A177-3AD203B41FA5}">
                      <a16:colId xmlns:a16="http://schemas.microsoft.com/office/drawing/2014/main" xmlns="" val="3516719946"/>
                    </a:ext>
                  </a:extLst>
                </a:gridCol>
              </a:tblGrid>
              <a:tr h="0">
                <a:tc>
                  <a:txBody>
                    <a:bodyPr/>
                    <a:lstStyle/>
                    <a:p>
                      <a:r>
                        <a:rPr lang="en-US" sz="800" dirty="0" smtClean="0"/>
                        <a:t>mid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smtClean="0"/>
                        <a:t>min</a:t>
                      </a:r>
                      <a:endParaRPr lang="en-US" sz="800" dirty="0"/>
                    </a:p>
                  </a:txBody>
                  <a:tcPr/>
                </a:tc>
                <a:tc>
                  <a:txBody>
                    <a:bodyPr/>
                    <a:lstStyle/>
                    <a:p>
                      <a:r>
                        <a:rPr lang="en-US" sz="800" dirty="0" smtClean="0"/>
                        <a:t>max</a:t>
                      </a:r>
                      <a:endParaRPr lang="en-US" sz="800" dirty="0"/>
                    </a:p>
                  </a:txBody>
                  <a:tcPr/>
                </a:tc>
                <a:tc>
                  <a:txBody>
                    <a:bodyPr/>
                    <a:lstStyle/>
                    <a:p>
                      <a:r>
                        <a:rPr lang="en-US" sz="800" dirty="0" smtClean="0"/>
                        <a:t>Sid</a:t>
                      </a:r>
                      <a:endParaRPr lang="en-US" sz="800" dirty="0"/>
                    </a:p>
                  </a:txBody>
                  <a:tcPr/>
                </a:tc>
                <a:extLst>
                  <a:ext uri="{0D108BD9-81ED-4DB2-BD59-A6C34878D82A}">
                    <a16:rowId xmlns:a16="http://schemas.microsoft.com/office/drawing/2014/main" xmlns="" val="1866963361"/>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smtClean="0"/>
                        <a:t>0</a:t>
                      </a:r>
                      <a:endParaRPr lang="en-US" sz="800" dirty="0"/>
                    </a:p>
                  </a:txBody>
                  <a:tcPr/>
                </a:tc>
                <a:tc>
                  <a:txBody>
                    <a:bodyPr/>
                    <a:lstStyle/>
                    <a:p>
                      <a:r>
                        <a:rPr lang="en-US" sz="800" dirty="0" smtClean="0"/>
                        <a:t>100</a:t>
                      </a:r>
                      <a:endParaRPr lang="en-US" sz="800" dirty="0"/>
                    </a:p>
                  </a:txBody>
                  <a:tcPr/>
                </a:tc>
                <a:tc>
                  <a:txBody>
                    <a:bodyPr/>
                    <a:lstStyle/>
                    <a:p>
                      <a:r>
                        <a:rPr lang="en-US" sz="800" dirty="0" smtClean="0"/>
                        <a:t>1</a:t>
                      </a:r>
                      <a:endParaRPr lang="en-US" sz="800" dirty="0"/>
                    </a:p>
                  </a:txBody>
                  <a:tcPr/>
                </a:tc>
                <a:extLst>
                  <a:ext uri="{0D108BD9-81ED-4DB2-BD59-A6C34878D82A}">
                    <a16:rowId xmlns:a16="http://schemas.microsoft.com/office/drawing/2014/main" xmlns="" val="1150951107"/>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smtClean="0"/>
                        <a:t>100</a:t>
                      </a:r>
                      <a:endParaRPr lang="en-US" sz="800" dirty="0"/>
                    </a:p>
                  </a:txBody>
                  <a:tcPr/>
                </a:tc>
                <a:tc>
                  <a:txBody>
                    <a:bodyPr/>
                    <a:lstStyle/>
                    <a:p>
                      <a:r>
                        <a:rPr lang="en-US" sz="800" dirty="0" smtClean="0"/>
                        <a:t>200</a:t>
                      </a:r>
                      <a:endParaRPr lang="en-US" sz="800" dirty="0"/>
                    </a:p>
                  </a:txBody>
                  <a:tcPr/>
                </a:tc>
                <a:tc>
                  <a:txBody>
                    <a:bodyPr/>
                    <a:lstStyle/>
                    <a:p>
                      <a:r>
                        <a:rPr lang="en-US" sz="800" dirty="0" smtClean="0"/>
                        <a:t>2</a:t>
                      </a:r>
                      <a:endParaRPr lang="en-US" sz="800" dirty="0"/>
                    </a:p>
                  </a:txBody>
                  <a:tcPr/>
                </a:tc>
                <a:extLst>
                  <a:ext uri="{0D108BD9-81ED-4DB2-BD59-A6C34878D82A}">
                    <a16:rowId xmlns:a16="http://schemas.microsoft.com/office/drawing/2014/main" xmlns=""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smtClean="0">
                <a:solidFill>
                  <a:prstClr val="black"/>
                </a:solidFill>
              </a:rPr>
              <a:t>Shard Set</a:t>
            </a:r>
            <a:endParaRPr lang="en-US" sz="1400" dirty="0">
              <a:solidFill>
                <a:prstClr val="black"/>
              </a:solidFill>
            </a:endParaRP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4476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3943827" y="1690688"/>
            <a:ext cx="4625369" cy="4351338"/>
          </a:xfrm>
        </p:spPr>
        <p:txBody>
          <a:bodyPr>
            <a:normAutofit fontScale="92500" lnSpcReduction="10000"/>
          </a:bodyPr>
          <a:lstStyle/>
          <a:p>
            <a:pPr marL="0" indent="0">
              <a:buNone/>
            </a:pPr>
            <a:r>
              <a:rPr lang="en-US" dirty="0" smtClean="0">
                <a:latin typeface="Segoe UI Light" panose="020B0502040204020203" pitchFamily="34" charset="0"/>
                <a:cs typeface="Segoe UI Light" panose="020B0502040204020203" pitchFamily="34" charset="0"/>
              </a:rPr>
              <a:t>Two classes of operations: </a:t>
            </a:r>
          </a:p>
          <a:p>
            <a:pPr lvl="1"/>
            <a:r>
              <a:rPr lang="en-US" dirty="0" smtClean="0">
                <a:latin typeface="Segoe UI Light" panose="020B0502040204020203" pitchFamily="34" charset="0"/>
                <a:cs typeface="Segoe UI Light" panose="020B0502040204020203" pitchFamily="34" charset="0"/>
              </a:rPr>
              <a:t>Individual shards</a:t>
            </a:r>
          </a:p>
          <a:p>
            <a:pPr lvl="1"/>
            <a:r>
              <a:rPr lang="en-US" dirty="0" smtClean="0">
                <a:latin typeface="Segoe UI Light" panose="020B0502040204020203" pitchFamily="34" charset="0"/>
                <a:cs typeface="Segoe UI Light" panose="020B0502040204020203" pitchFamily="34" charset="0"/>
              </a:rPr>
              <a:t>Cross shards</a:t>
            </a: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Two Personas:</a:t>
            </a:r>
          </a:p>
          <a:p>
            <a:pPr lvl="1"/>
            <a:r>
              <a:rPr lang="en-US" dirty="0" smtClean="0">
                <a:latin typeface="Segoe UI Light" panose="020B0502040204020203" pitchFamily="34" charset="0"/>
                <a:cs typeface="Segoe UI Light" panose="020B0502040204020203" pitchFamily="34" charset="0"/>
              </a:rPr>
              <a:t>Application Developer</a:t>
            </a:r>
          </a:p>
          <a:p>
            <a:pPr lvl="1"/>
            <a:r>
              <a:rPr lang="en-US" dirty="0" smtClean="0">
                <a:latin typeface="Segoe UI Light" panose="020B0502040204020203" pitchFamily="34" charset="0"/>
                <a:cs typeface="Segoe UI Light" panose="020B0502040204020203" pitchFamily="34" charset="0"/>
              </a:rPr>
              <a:t>Admin/</a:t>
            </a:r>
            <a:r>
              <a:rPr lang="en-US" dirty="0" err="1" smtClean="0">
                <a:latin typeface="Segoe UI Light" panose="020B0502040204020203" pitchFamily="34" charset="0"/>
                <a:cs typeface="Segoe UI Light" panose="020B0502040204020203" pitchFamily="34" charset="0"/>
              </a:rPr>
              <a:t>DevOps</a:t>
            </a:r>
            <a:endParaRPr lang="en-US" dirty="0" smtClean="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prstClr val="black"/>
                </a:solidFill>
              </a:rPr>
              <a:t>.NET Client </a:t>
            </a:r>
            <a:r>
              <a:rPr lang="en-US" sz="1400" dirty="0" err="1" smtClean="0">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Query a specific shard</a:t>
            </a:r>
          </a:p>
          <a:p>
            <a:pPr marL="285750" indent="-285750">
              <a:buFont typeface="Arial" panose="020B0604020202020204" pitchFamily="34" charset="0"/>
              <a:buChar char="•"/>
            </a:pPr>
            <a:r>
              <a:rPr lang="en-US" dirty="0" smtClean="0">
                <a:solidFill>
                  <a:prstClr val="black"/>
                </a:solidFill>
              </a:rPr>
              <a:t>Query multiple shards</a:t>
            </a:r>
            <a:endParaRPr lang="en-US" dirty="0">
              <a:solidFill>
                <a:prstClr val="black"/>
              </a:solidFill>
            </a:endParaRP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Capacity, cost mgmt. </a:t>
            </a:r>
          </a:p>
          <a:p>
            <a:pPr marL="285750" indent="-285750">
              <a:buFont typeface="Arial" panose="020B0604020202020204" pitchFamily="34" charset="0"/>
              <a:buChar char="•"/>
            </a:pPr>
            <a:r>
              <a:rPr lang="en-US" dirty="0" smtClean="0">
                <a:solidFill>
                  <a:prstClr val="black"/>
                </a:solidFill>
              </a:rPr>
              <a:t>DB Maintenance, DDL</a:t>
            </a:r>
            <a:endParaRPr lang="en-US" dirty="0">
              <a:solidFill>
                <a:prstClr val="black"/>
              </a:solidFill>
            </a:endParaRP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endParaRPr lang="en-US" sz="1200" dirty="0">
              <a:solidFill>
                <a:prstClr val="black"/>
              </a:solidFill>
            </a:endParaRP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51154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query a shard with a specific </a:t>
            </a:r>
            <a:r>
              <a:rPr lang="en-US" dirty="0" err="1" smtClean="0">
                <a:latin typeface="Segoe UI Light" panose="020B0502040204020203" pitchFamily="34" charset="0"/>
                <a:cs typeface="Segoe UI Light" panose="020B0502040204020203" pitchFamily="34" charset="0"/>
              </a:rPr>
              <a:t>shardlet</a:t>
            </a:r>
            <a:r>
              <a:rPr lang="en-US" dirty="0" smtClean="0">
                <a:latin typeface="Segoe UI Light" panose="020B0502040204020203" pitchFamily="34" charset="0"/>
                <a:cs typeface="Segoe UI Light" panose="020B0502040204020203" pitchFamily="34" charset="0"/>
              </a:rPr>
              <a:t> key </a:t>
            </a:r>
            <a:endParaRPr lang="en-US" dirty="0">
              <a:latin typeface="Segoe UI Light" panose="020B0502040204020203" pitchFamily="34" charset="0"/>
              <a:cs typeface="Segoe UI Light" panose="020B0502040204020203" pitchFamily="34" charset="0"/>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smtClean="0">
                <a:solidFill>
                  <a:prstClr val="black"/>
                </a:solidFill>
              </a:rPr>
              <a:t>SELECT * </a:t>
            </a:r>
          </a:p>
          <a:p>
            <a:r>
              <a:rPr lang="en-US" sz="1400" dirty="0" smtClean="0">
                <a:solidFill>
                  <a:prstClr val="black"/>
                </a:solidFill>
              </a:rPr>
              <a:t>FROM customers </a:t>
            </a:r>
          </a:p>
          <a:p>
            <a:r>
              <a:rPr lang="en-US" sz="1400" dirty="0" smtClean="0">
                <a:solidFill>
                  <a:prstClr val="black"/>
                </a:solidFill>
              </a:rPr>
              <a:t>WHERE customer ID = 104</a:t>
            </a:r>
            <a:endParaRPr lang="en-US" sz="1400" dirty="0">
              <a:solidFill>
                <a:prstClr val="black"/>
              </a:solidFill>
            </a:endParaRP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38630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ShardMap.OpenConnectionForKey</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connectionString</a:t>
            </a:r>
            <a:r>
              <a:rPr lang="en-US" sz="1400" dirty="0" smtClean="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Credentials </a:t>
            </a:r>
            <a:r>
              <a:rPr lang="en-US" sz="1400" smtClean="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r>
              <a:rPr lang="en-US" sz="140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ConnectionOptions.Validate</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Validate </a:t>
            </a:r>
            <a:r>
              <a:rPr lang="en-US" sz="1400" dirty="0">
                <a:solidFill>
                  <a:srgbClr val="008000"/>
                </a:solidFill>
                <a:highlight>
                  <a:srgbClr val="FFFFFF"/>
                </a:highlight>
                <a:latin typeface="Consolas" panose="020B0609020204030204" pitchFamily="49" charset="0"/>
              </a:rPr>
              <a:t>*/ </a:t>
            </a:r>
            <a:r>
              <a:rPr lang="en-US" sz="1400" dirty="0" smtClean="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Segoe UI Light" panose="020B0502040204020203" pitchFamily="34" charset="0"/>
                <a:cs typeface="Segoe UI Light" panose="020B0502040204020203" pitchFamily="34" charset="0"/>
              </a:rPr>
              <a:t>Data Dependent Routing (DDR)</a:t>
            </a:r>
            <a:endParaRPr lang="en-US" dirty="0">
              <a:solidFill>
                <a:prstClr val="black"/>
              </a:solidFill>
              <a:latin typeface="Segoe UI Light" panose="020B0502040204020203" pitchFamily="34" charset="0"/>
              <a:cs typeface="Segoe UI Light" panose="020B0502040204020203" pitchFamily="34" charset="0"/>
            </a:endParaRP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468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r>
              <a:rPr lang="en-US" sz="1200" dirty="0" smtClean="0">
                <a:solidFill>
                  <a:prstClr val="black"/>
                </a:solidFill>
              </a:rPr>
              <a:t>)</a:t>
            </a:r>
          </a:p>
          <a:p>
            <a:pPr algn="ctr" defTabSz="932472" fontAlgn="base">
              <a:spcBef>
                <a:spcPct val="0"/>
              </a:spcBef>
              <a:spcAft>
                <a:spcPct val="0"/>
              </a:spcAft>
            </a:pPr>
            <a:endParaRPr lang="en-US" sz="120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b="1" dirty="0" smtClean="0"/>
              <a:t>Caching: </a:t>
            </a:r>
            <a:r>
              <a:rPr lang="en-US" dirty="0" smtClean="0"/>
              <a:t>improve performance of shard operations </a:t>
            </a:r>
          </a:p>
          <a:p>
            <a:pPr lvl="1"/>
            <a:r>
              <a:rPr lang="en-US" dirty="0" smtClean="0"/>
              <a:t>Global Shard Map (GSM) – state of all shards in the Shard Map</a:t>
            </a:r>
          </a:p>
          <a:p>
            <a:pPr lvl="1"/>
            <a:r>
              <a:rPr lang="en-US" dirty="0" smtClean="0"/>
              <a:t>Local Shard Map (LSM) – state of all shards on a particular shard</a:t>
            </a:r>
          </a:p>
          <a:p>
            <a:pPr lvl="1"/>
            <a:r>
              <a:rPr lang="en-US" dirty="0" smtClean="0"/>
              <a:t>Client Cache (eager/lazy) – state of all shards in the Shard Map/known shards</a:t>
            </a:r>
            <a:endParaRPr lang="en-US" dirty="0"/>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a:p>
            <a:pPr algn="ctr" defTabSz="932472" fontAlgn="base">
              <a:spcBef>
                <a:spcPct val="0"/>
              </a:spcBef>
              <a:spcAft>
                <a:spcPct val="0"/>
              </a:spcAft>
            </a:pPr>
            <a:endParaRPr lang="en-US" sz="1200" dirty="0" smtClean="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GSM</a:t>
            </a:r>
            <a:endParaRPr lang="en-US" sz="1400" dirty="0">
              <a:solidFill>
                <a:prstClr val="black"/>
              </a:solidFill>
            </a:endParaRP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474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execute a query across a set of shards (returns a UNION ALL result set)</a:t>
            </a:r>
            <a:endParaRPr lang="en-US" dirty="0"/>
          </a:p>
        </p:txBody>
      </p:sp>
      <p:sp>
        <p:nvSpPr>
          <p:cNvPr id="2" name="Title 1"/>
          <p:cNvSpPr>
            <a:spLocks noGrp="1"/>
          </p:cNvSpPr>
          <p:nvPr>
            <p:ph type="title"/>
          </p:nvPr>
        </p:nvSpPr>
        <p:spPr/>
        <p:txBody>
          <a:bodyPr/>
          <a:lstStyle/>
          <a:p>
            <a:r>
              <a:rPr lang="en-US" dirty="0" smtClean="0"/>
              <a:t>Multi-shard Query (MSQ)</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t>
            </a:r>
            <a:r>
              <a:rPr lang="en-US" dirty="0" smtClean="0">
                <a:solidFill>
                  <a:prstClr val="black"/>
                </a:solidFill>
              </a:rPr>
              <a:t>App</a:t>
            </a:r>
          </a:p>
          <a:p>
            <a:pPr algn="ctr" defTabSz="932472" fontAlgn="base">
              <a:spcBef>
                <a:spcPct val="0"/>
              </a:spcBef>
              <a:spcAft>
                <a:spcPct val="0"/>
              </a:spcAft>
            </a:pPr>
            <a:r>
              <a:rPr lang="en-US" sz="1200" dirty="0" smtClean="0">
                <a:solidFill>
                  <a:prstClr val="black"/>
                </a:solidFill>
              </a:rPr>
              <a:t>MSQ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smtClean="0">
                <a:solidFill>
                  <a:prstClr val="black"/>
                </a:solidFill>
              </a:rPr>
              <a:t>SELECT count(*) </a:t>
            </a:r>
          </a:p>
          <a:p>
            <a:r>
              <a:rPr lang="en-US" sz="1400" dirty="0" smtClean="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smtClean="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5312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549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smtClean="0">
                <a:solidFill>
                  <a:srgbClr val="A31515"/>
                </a:solidFill>
                <a:highlight>
                  <a:srgbClr val="FFFFFF"/>
                </a:highlight>
                <a:latin typeface="Consolas" panose="020B0609020204030204" pitchFamily="49" charset="0"/>
              </a:rPr>
              <a:t>ShardedTable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p:nvPr>
        </p:nvSpPr>
        <p:spPr>
          <a:xfrm>
            <a:off x="838200" y="365125"/>
            <a:ext cx="10515600" cy="1325563"/>
          </a:xfrm>
        </p:spPr>
        <p:txBody>
          <a:bodyPr/>
          <a:lstStyle/>
          <a:p>
            <a:r>
              <a:rPr lang="en-US" dirty="0" smtClean="0">
                <a:latin typeface="Segoe UI Light" panose="020B0502040204020203" pitchFamily="34" charset="0"/>
                <a:cs typeface="Segoe UI Light" panose="020B0502040204020203" pitchFamily="34" charset="0"/>
              </a:rPr>
              <a:t>Multi-shard Query (MSQ)</a:t>
            </a:r>
            <a:endParaRPr lang="en-US" dirty="0">
              <a:latin typeface="Segoe UI Light" panose="020B0502040204020203" pitchFamily="34" charset="0"/>
              <a:cs typeface="Segoe UI Light" panose="020B0502040204020203" pitchFamily="34" charset="0"/>
            </a:endParaRP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681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perform an admin action across of set of shards</a:t>
            </a:r>
            <a:endParaRPr lang="en-US" dirty="0"/>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Set Executer (SSE)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smtClean="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(SSE)</a:t>
            </a:r>
            <a:endParaRPr lang="en-US" sz="1200" dirty="0">
              <a:solidFill>
                <a:prstClr val="black"/>
              </a:solidFill>
            </a:endParaRP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5255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681932"/>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perform a split or merge action</a:t>
            </a:r>
          </a:p>
          <a:p>
            <a:pPr lvl="1"/>
            <a:r>
              <a:rPr lang="en-US" dirty="0" smtClean="0">
                <a:latin typeface="Segoe UI Light" panose="020B0502040204020203" pitchFamily="34" charset="0"/>
                <a:cs typeface="Segoe UI Light" panose="020B0502040204020203" pitchFamily="34" charset="0"/>
              </a:rPr>
              <a:t>Split: create two distinct shards from one</a:t>
            </a:r>
          </a:p>
          <a:p>
            <a:pPr lvl="1"/>
            <a:r>
              <a:rPr lang="en-US" dirty="0" smtClean="0">
                <a:latin typeface="Segoe UI Light" panose="020B0502040204020203" pitchFamily="34" charset="0"/>
                <a:cs typeface="Segoe UI Light" panose="020B0502040204020203" pitchFamily="34" charset="0"/>
              </a:rPr>
              <a:t>Merge: create one shard from two distinct shards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Split/Merge (SM)</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(SM)</a:t>
            </a:r>
            <a:endParaRPr lang="en-US" sz="1200" dirty="0">
              <a:solidFill>
                <a:prstClr val="black"/>
              </a:solidFill>
            </a:endParaRP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smtClean="0">
                <a:solidFill>
                  <a:prstClr val="black"/>
                </a:solidFill>
              </a:rPr>
              <a:t>Split</a:t>
            </a:r>
            <a:endParaRPr lang="en-US" sz="1600" dirty="0">
              <a:solidFill>
                <a:prstClr val="black"/>
              </a:solidFill>
            </a:endParaRP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smtClean="0">
                <a:solidFill>
                  <a:prstClr val="black"/>
                </a:solidFill>
              </a:rPr>
              <a:t>Merge</a:t>
            </a:r>
            <a:endParaRPr lang="en-US" sz="1600" dirty="0">
              <a:solidFill>
                <a:prstClr val="black"/>
              </a:solidFill>
            </a:endParaRP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2</a:t>
            </a:r>
          </a:p>
          <a:p>
            <a:pPr algn="ctr" defTabSz="932472" fontAlgn="base">
              <a:spcBef>
                <a:spcPct val="0"/>
              </a:spcBef>
              <a:spcAft>
                <a:spcPct val="0"/>
              </a:spcAft>
            </a:pPr>
            <a:r>
              <a:rPr lang="en-US" sz="1600" baseline="-25000" dirty="0" smtClean="0">
                <a:solidFill>
                  <a:srgbClr val="000000"/>
                </a:solidFill>
              </a:rPr>
              <a:t>[100-200)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a:solidFill>
                  <a:srgbClr val="000000"/>
                </a:solidFill>
              </a:rPr>
              <a:t>3</a:t>
            </a:r>
            <a:endParaRPr lang="en-US" sz="1400" b="1" baseline="-25000" dirty="0" smtClean="0">
              <a:solidFill>
                <a:srgbClr val="000000"/>
              </a:solidFill>
            </a:endParaRPr>
          </a:p>
          <a:p>
            <a:pPr algn="ctr" defTabSz="932472" fontAlgn="base">
              <a:spcBef>
                <a:spcPct val="0"/>
              </a:spcBef>
              <a:spcAft>
                <a:spcPct val="0"/>
              </a:spcAft>
            </a:pPr>
            <a:r>
              <a:rPr lang="en-US" sz="1600" baseline="-25000" dirty="0" smtClean="0">
                <a:solidFill>
                  <a:srgbClr val="000000"/>
                </a:solidFill>
              </a:rPr>
              <a:t>[200-300)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5</a:t>
            </a:r>
          </a:p>
          <a:p>
            <a:pPr algn="ctr" defTabSz="932472" fontAlgn="base">
              <a:spcBef>
                <a:spcPct val="0"/>
              </a:spcBef>
              <a:spcAft>
                <a:spcPct val="0"/>
              </a:spcAft>
            </a:pPr>
            <a:r>
              <a:rPr lang="en-US" sz="1600" baseline="-25000" dirty="0" smtClean="0">
                <a:solidFill>
                  <a:srgbClr val="000000"/>
                </a:solidFill>
              </a:rPr>
              <a:t>[400-500)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5.1</a:t>
            </a:r>
          </a:p>
          <a:p>
            <a:pPr algn="ctr" defTabSz="932472" fontAlgn="base">
              <a:spcBef>
                <a:spcPct val="0"/>
              </a:spcBef>
              <a:spcAft>
                <a:spcPct val="0"/>
              </a:spcAft>
            </a:pPr>
            <a:r>
              <a:rPr lang="en-US" sz="1600" baseline="-25000" dirty="0" smtClean="0">
                <a:solidFill>
                  <a:prstClr val="white"/>
                </a:solidFill>
              </a:rPr>
              <a:t>[400-450)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5.2</a:t>
            </a:r>
          </a:p>
          <a:p>
            <a:pPr algn="ctr" defTabSz="932472" fontAlgn="base">
              <a:spcBef>
                <a:spcPct val="0"/>
              </a:spcBef>
              <a:spcAft>
                <a:spcPct val="0"/>
              </a:spcAft>
            </a:pPr>
            <a:r>
              <a:rPr lang="en-US" sz="1600" baseline="-25000" dirty="0" smtClean="0">
                <a:solidFill>
                  <a:prstClr val="white"/>
                </a:solidFill>
              </a:rPr>
              <a:t>[450-500)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2.1</a:t>
            </a:r>
          </a:p>
          <a:p>
            <a:pPr algn="ctr" defTabSz="932472" fontAlgn="base">
              <a:spcBef>
                <a:spcPct val="0"/>
              </a:spcBef>
              <a:spcAft>
                <a:spcPct val="0"/>
              </a:spcAft>
            </a:pPr>
            <a:r>
              <a:rPr lang="en-US" sz="1600" baseline="-25000" dirty="0" smtClean="0">
                <a:solidFill>
                  <a:prstClr val="white"/>
                </a:solidFill>
              </a:rPr>
              <a:t>[100-300)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smtClean="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1420405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433737"/>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automation to vertically scale a shard or horizontally scale a </a:t>
            </a:r>
            <a:r>
              <a:rPr lang="en-US" dirty="0" err="1" smtClean="0">
                <a:latin typeface="Segoe UI Light" panose="020B0502040204020203" pitchFamily="34" charset="0"/>
                <a:cs typeface="Segoe UI Light" panose="020B0502040204020203" pitchFamily="34" charset="0"/>
              </a:rPr>
              <a:t>shardset</a:t>
            </a:r>
            <a:endParaRPr lang="en-US" dirty="0" smtClean="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Vertical scale: increase/decrease the performance level of the shard</a:t>
            </a:r>
          </a:p>
          <a:p>
            <a:pPr lvl="1"/>
            <a:r>
              <a:rPr lang="en-US" dirty="0" smtClean="0">
                <a:latin typeface="Segoe UI Light" panose="020B0502040204020203" pitchFamily="34" charset="0"/>
                <a:cs typeface="Segoe UI Light" panose="020B0502040204020203" pitchFamily="34" charset="0"/>
              </a:rPr>
              <a:t>Horizontal scale: add/remove a shard to the shard set</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Elasticity (SE)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Azure Automation (SE)</a:t>
            </a:r>
            <a:endParaRPr lang="en-US" sz="1200" dirty="0">
              <a:solidFill>
                <a:prstClr val="black"/>
              </a:solidFill>
            </a:endParaRP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smtClean="0">
                <a:solidFill>
                  <a:prstClr val="black"/>
                </a:solidFill>
              </a:rPr>
              <a:t>Vertical scaling</a:t>
            </a:r>
            <a:endParaRPr lang="en-US" sz="1600" dirty="0">
              <a:solidFill>
                <a:prstClr val="black"/>
              </a:solidFill>
            </a:endParaRP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smtClean="0">
                <a:solidFill>
                  <a:prstClr val="black"/>
                </a:solidFill>
              </a:rPr>
              <a:t>P3</a:t>
            </a:r>
            <a:endParaRPr lang="en-US" dirty="0">
              <a:solidFill>
                <a:prstClr val="black"/>
              </a:solidFill>
            </a:endParaRP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smtClean="0">
                <a:solidFill>
                  <a:prstClr val="black"/>
                </a:solidFill>
              </a:rPr>
              <a:t>P1</a:t>
            </a:r>
            <a:endParaRPr lang="en-US" dirty="0">
              <a:solidFill>
                <a:prstClr val="black"/>
              </a:solidFill>
            </a:endParaRP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smtClean="0">
                <a:solidFill>
                  <a:prstClr val="black"/>
                </a:solidFill>
              </a:rPr>
              <a:t>S2</a:t>
            </a:r>
            <a:endParaRPr lang="en-US" dirty="0">
              <a:solidFill>
                <a:prstClr val="black"/>
              </a:solidFill>
            </a:endParaRP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smtClean="0">
                <a:solidFill>
                  <a:prstClr val="black"/>
                </a:solidFill>
              </a:rPr>
              <a:t>time</a:t>
            </a:r>
            <a:endParaRPr lang="en-US" sz="1200" dirty="0">
              <a:solidFill>
                <a:prstClr val="black"/>
              </a:solidFill>
            </a:endParaRP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smtClean="0">
                <a:solidFill>
                  <a:prstClr val="black"/>
                </a:solidFill>
              </a:rPr>
              <a:t>Horizontal scaling</a:t>
            </a:r>
            <a:endParaRPr lang="en-US" sz="1600" dirty="0">
              <a:solidFill>
                <a:prstClr val="black"/>
              </a:solidFill>
            </a:endParaRP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104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5986" y="71079"/>
            <a:ext cx="10515600" cy="1325563"/>
          </a:xfrm>
        </p:spPr>
        <p:txBody>
          <a:bodyPr/>
          <a:lstStyle/>
          <a:p>
            <a:r>
              <a:rPr lang="en-US" dirty="0" smtClean="0">
                <a:latin typeface="Segoe UI Light" panose="020B0502040204020203" pitchFamily="34" charset="0"/>
                <a:cs typeface="Segoe UI Light" panose="020B0502040204020203" pitchFamily="34" charset="0"/>
              </a:rPr>
              <a:t>References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73679" y="1277027"/>
            <a:ext cx="10515600" cy="4351338"/>
          </a:xfr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a:t>
            </a:r>
            <a:r>
              <a:rPr lang="en-US" dirty="0" smtClean="0">
                <a:latin typeface="Segoe UI Light" panose="020B0502040204020203" pitchFamily="34" charset="0"/>
                <a:cs typeface="Segoe UI Light" panose="020B0502040204020203" pitchFamily="34" charset="0"/>
              </a:rPr>
              <a:t>DLL</a:t>
            </a:r>
          </a:p>
          <a:p>
            <a:pPr lvl="1"/>
            <a:r>
              <a:rPr lang="en-US" dirty="0" smtClean="0">
                <a:latin typeface="Segoe UI Light" panose="020B0502040204020203" pitchFamily="34" charset="0"/>
                <a:cs typeface="Segoe UI Light" panose="020B0502040204020203" pitchFamily="34" charset="0"/>
              </a:rPr>
              <a:t>Client </a:t>
            </a:r>
            <a:r>
              <a:rPr lang="en-US" dirty="0">
                <a:latin typeface="Segoe UI Light" panose="020B0502040204020203" pitchFamily="34" charset="0"/>
                <a:cs typeface="Segoe UI Light" panose="020B0502040204020203" pitchFamily="34" charset="0"/>
              </a:rPr>
              <a:t>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smtClean="0">
                <a:latin typeface="Segoe UI Light" panose="020B0502040204020203" pitchFamily="34" charset="0"/>
                <a:cs typeface="Segoe UI Light" panose="020B0502040204020203" pitchFamily="34" charset="0"/>
                <a:hlinkClick r:id="rId2"/>
              </a:rPr>
              <a:t>/</a:t>
            </a:r>
            <a:r>
              <a:rPr lang="en-US" dirty="0" smtClean="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smtClean="0">
                <a:latin typeface="Segoe UI Light" panose="020B0502040204020203" pitchFamily="34" charset="0"/>
                <a:cs typeface="Segoe UI Light" panose="020B0502040204020203" pitchFamily="34" charset="0"/>
                <a:hlinkClick r:id="rId3"/>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r>
              <a:rPr lang="it-IT" dirty="0" smtClean="0">
                <a:latin typeface="Segoe UI Light" panose="020B0502040204020203" pitchFamily="34" charset="0"/>
                <a:cs typeface="Segoe UI Light" panose="020B0502040204020203" pitchFamily="34" charset="0"/>
              </a:rPr>
              <a:t>’</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smtClean="0">
                <a:latin typeface="Segoe UI Light" panose="020B0502040204020203" pitchFamily="34" charset="0"/>
                <a:cs typeface="Segoe UI Light" panose="020B0502040204020203" pitchFamily="34" charset="0"/>
                <a:hlinkClick r:id="rId4"/>
              </a:rPr>
              <a:t>/</a:t>
            </a:r>
            <a:r>
              <a:rPr lang="it-IT" dirty="0" smtClean="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smtClean="0">
                <a:latin typeface="Segoe UI Light" panose="020B0502040204020203" pitchFamily="34" charset="0"/>
                <a:cs typeface="Segoe UI Light" panose="020B0502040204020203" pitchFamily="34" charset="0"/>
                <a:hlinkClick r:id="rId5"/>
              </a:rPr>
              <a:t>/</a:t>
            </a:r>
            <a:r>
              <a:rPr lang="it-IT"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spTree>
    <p:extLst>
      <p:ext uri="{BB962C8B-B14F-4D97-AF65-F5344CB8AC3E}">
        <p14:creationId xmlns:p14="http://schemas.microsoft.com/office/powerpoint/2010/main" val="351067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Recap</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1" y="1446803"/>
            <a:ext cx="8165472" cy="4351338"/>
          </a:xfrm>
        </p:spPr>
        <p:txBody>
          <a:bodyPr>
            <a:normAutofit fontScale="47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smtClean="0">
                <a:latin typeface="Segoe UI Light" panose="020B0502040204020203" pitchFamily="34" charset="0"/>
                <a:cs typeface="Segoe UI Light" panose="020B0502040204020203" pitchFamily="34" charset="0"/>
              </a:rPr>
              <a:t>Transparency at the app tier through Elastic Scale APIs</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Azure cloud service templates to manage Elastic Scale app at runtime</a:t>
            </a: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r>
              <a:rPr lang="en-US" dirty="0" smtClean="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smtClean="0">
                <a:latin typeface="Segoe UI Light" panose="020B0502040204020203" pitchFamily="34" charset="0"/>
                <a:cs typeface="Segoe UI Light" panose="020B0502040204020203" pitchFamily="34" charset="0"/>
              </a:rPr>
              <a:t>No longer limited to a single database or its hard limits</a:t>
            </a:r>
          </a:p>
          <a:p>
            <a:pPr lvl="1"/>
            <a:r>
              <a:rPr lang="en-US" dirty="0" smtClean="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smtClean="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smtClean="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90435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3"/>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388917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Reduce Complexity</a:t>
            </a:r>
            <a:endParaRPr lang="en-US" sz="1800" dirty="0">
              <a:gradFill>
                <a:gsLst>
                  <a:gs pos="0">
                    <a:srgbClr val="FFFFFF"/>
                  </a:gs>
                  <a:gs pos="100000">
                    <a:srgbClr val="FFFFFF"/>
                  </a:gs>
                </a:gsLst>
                <a:lin ang="5400000" scaled="1"/>
              </a:gradFill>
            </a:endParaRP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Simplify search index management</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Scale-out easily</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p:txBody>
          <a:bodyPr/>
          <a:lstStyle/>
          <a:p>
            <a:r>
              <a:rPr lang="en-US" dirty="0" smtClean="0"/>
              <a:t>Search Overview</a:t>
            </a:r>
            <a:endParaRPr lang="en-US" dirty="0"/>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smtClean="0">
                <a:solidFill>
                  <a:srgbClr val="0070C0"/>
                </a:solidFill>
                <a:ea typeface="Calibri" panose="020F0502020204030204" pitchFamily="34" charset="0"/>
                <a:cs typeface="Calibri" panose="020F0502020204030204" pitchFamily="34" charset="0"/>
              </a:rPr>
              <a:t>fully-managed search solution </a:t>
            </a:r>
            <a:r>
              <a:rPr lang="en-US" sz="1799" dirty="0" smtClean="0">
                <a:solidFill>
                  <a:srgbClr val="3F3F3F"/>
                </a:solidFill>
                <a:ea typeface="Calibri" panose="020F0502020204030204" pitchFamily="34" charset="0"/>
                <a:cs typeface="Calibri" panose="020F0502020204030204" pitchFamily="34" charset="0"/>
              </a:rPr>
              <a:t>that allows developers to enable search experiences in applications. </a:t>
            </a:r>
            <a:endParaRPr lang="en-US" sz="1799" dirty="0">
              <a:solidFill>
                <a:srgbClr val="3F3F3F"/>
              </a:solidFill>
              <a:ea typeface="Calibri" panose="020F0502020204030204" pitchFamily="34" charset="0"/>
              <a:cs typeface="Calibri" panose="020F0502020204030204" pitchFamily="34" charset="0"/>
            </a:endParaRPr>
          </a:p>
          <a:p>
            <a:pPr>
              <a:spcAft>
                <a:spcPts val="600"/>
              </a:spcAft>
            </a:pPr>
            <a:r>
              <a:rPr lang="en-US" sz="1799" dirty="0" smtClean="0">
                <a:solidFill>
                  <a:srgbClr val="3F3F3F"/>
                </a:solidFill>
                <a:ea typeface="Calibri" panose="020F0502020204030204" pitchFamily="34" charset="0"/>
                <a:cs typeface="Calibri" panose="020F0502020204030204" pitchFamily="34" charset="0"/>
              </a:rPr>
              <a:t>Embed </a:t>
            </a:r>
            <a:r>
              <a:rPr lang="en-US" sz="1799" dirty="0">
                <a:solidFill>
                  <a:srgbClr val="3F3F3F"/>
                </a:solidFill>
                <a:ea typeface="Calibri" panose="020F0502020204030204" pitchFamily="34" charset="0"/>
                <a:cs typeface="Calibri" panose="020F0502020204030204" pitchFamily="34" charset="0"/>
              </a:rPr>
              <a:t>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smtClean="0">
                <a:solidFill>
                  <a:srgbClr val="3F3F3F"/>
                </a:solidFill>
              </a:rPr>
              <a:t>who </a:t>
            </a:r>
            <a:r>
              <a:rPr lang="en-US" sz="1799" dirty="0">
                <a:solidFill>
                  <a:srgbClr val="3F3F3F"/>
                </a:solidFill>
              </a:rPr>
              <a:t>need </a:t>
            </a:r>
            <a:r>
              <a:rPr lang="en-US" dirty="0" smtClean="0">
                <a:solidFill>
                  <a:srgbClr val="000000"/>
                </a:solidFill>
              </a:rPr>
              <a:t>a </a:t>
            </a:r>
            <a:r>
              <a:rPr lang="en-US" dirty="0">
                <a:solidFill>
                  <a:srgbClr val="000000"/>
                </a:solidFill>
              </a:rPr>
              <a:t>fully-managed search solution</a:t>
            </a:r>
            <a:r>
              <a:rPr lang="en-US" dirty="0" smtClean="0">
                <a:solidFill>
                  <a:srgbClr val="000000"/>
                </a:solidFill>
              </a:rPr>
              <a:t>.</a:t>
            </a:r>
            <a:endParaRPr lang="en-US" dirty="0">
              <a:solidFill>
                <a:srgbClr val="000000"/>
              </a:solidFill>
            </a:endParaRP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Powerful, guaranteed performance</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Sophisticated search</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Connects business goals to the application</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smtClean="0">
                <a:gradFill>
                  <a:gsLst>
                    <a:gs pos="0">
                      <a:srgbClr val="FFFFFF"/>
                    </a:gs>
                    <a:gs pos="100000">
                      <a:srgbClr val="FFFFFF"/>
                    </a:gs>
                  </a:gsLst>
                  <a:lin ang="5400000" scaled="1"/>
                </a:gradFill>
              </a:rPr>
              <a:t>Fast time to market</a:t>
            </a:r>
          </a:p>
          <a:p>
            <a:pPr>
              <a:lnSpc>
                <a:spcPct val="125000"/>
              </a:lnSpc>
            </a:pPr>
            <a:r>
              <a:rPr lang="en-US" sz="1200" dirty="0" smtClean="0">
                <a:gradFill>
                  <a:gsLst>
                    <a:gs pos="0">
                      <a:srgbClr val="FFFFFF"/>
                    </a:gs>
                    <a:gs pos="100000">
                      <a:srgbClr val="FFFFFF"/>
                    </a:gs>
                  </a:gsLst>
                  <a:lin ang="5400000" scaled="1"/>
                </a:gradFill>
              </a:rPr>
              <a:t>Backed by Microsoft Azure</a:t>
            </a:r>
            <a:endParaRPr lang="en-US" sz="1200" dirty="0">
              <a:gradFill>
                <a:gsLst>
                  <a:gs pos="0">
                    <a:srgbClr val="FFFFFF"/>
                  </a:gs>
                  <a:gs pos="100000">
                    <a:srgbClr val="FFFFFF"/>
                  </a:gs>
                </a:gsLst>
                <a:lin ang="5400000" scaled="1"/>
              </a:gradFill>
            </a:endParaRP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smtClean="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Move Quickly with Confidence</a:t>
            </a:r>
            <a:endParaRPr lang="en-US" sz="1800" dirty="0">
              <a:gradFill>
                <a:gsLst>
                  <a:gs pos="0">
                    <a:srgbClr val="FFFFFF"/>
                  </a:gs>
                  <a:gs pos="100000">
                    <a:srgbClr val="FFFFFF"/>
                  </a:gs>
                </a:gsLst>
                <a:lin ang="5400000" scaled="1"/>
              </a:gradFill>
            </a:endParaRPr>
          </a:p>
        </p:txBody>
      </p:sp>
      <p:pic>
        <p:nvPicPr>
          <p:cNvPr id="25" name="Picture 75"/>
          <p:cNvPicPr>
            <a:picLocks noChangeAspect="1"/>
          </p:cNvPicPr>
          <p:nvPr/>
        </p:nvPicPr>
        <p:blipFill rotWithShape="1">
          <a:blip r:embed="rId3">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4-6 Months after Preview</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2359421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248" y="1020933"/>
            <a:ext cx="10515600" cy="4654313"/>
          </a:xfrm>
        </p:spPr>
        <p:txBody>
          <a:bodyPr>
            <a:normAutofit/>
          </a:bodyPr>
          <a:lstStyle/>
          <a:p>
            <a:pPr marL="0" indent="0">
              <a:buNone/>
            </a:pPr>
            <a:endParaRPr lang="en-US" sz="400" dirty="0" smtClean="0">
              <a:latin typeface="Segoe UI Light" panose="020B0502040204020203" pitchFamily="34" charset="0"/>
              <a:cs typeface="Segoe UI Light" panose="020B0502040204020203" pitchFamily="34" charset="0"/>
            </a:endParaRPr>
          </a:p>
          <a:p>
            <a:pPr marL="0" indent="0">
              <a:buNone/>
            </a:pPr>
            <a:r>
              <a:rPr lang="en-US" sz="2600" u="sng" dirty="0" smtClean="0">
                <a:latin typeface="Segoe UI Light" panose="020B0502040204020203" pitchFamily="34" charset="0"/>
                <a:cs typeface="Segoe UI Light" panose="020B0502040204020203" pitchFamily="34" charset="0"/>
              </a:rPr>
              <a:t>Why?</a:t>
            </a:r>
          </a:p>
          <a:p>
            <a:pPr marL="0" indent="0">
              <a:buNone/>
            </a:pPr>
            <a:r>
              <a:rPr lang="en-US" sz="26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3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Instant results, auto-complete, hit highlighting,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infrastructure standpoint: availability,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the functionality standpoint: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Why?</a:t>
            </a:r>
          </a:p>
        </p:txBody>
      </p:sp>
      <p:sp>
        <p:nvSpPr>
          <p:cNvPr id="2" name="Rectangle 1"/>
          <p:cNvSpPr/>
          <p:nvPr/>
        </p:nvSpPr>
        <p:spPr>
          <a:xfrm>
            <a:off x="519248" y="5437904"/>
            <a:ext cx="6096000" cy="1292662"/>
          </a:xfrm>
          <a:prstGeom prst="rect">
            <a:avLst/>
          </a:prstGeom>
        </p:spPr>
        <p:txBody>
          <a:bodyPr>
            <a:spAutoFit/>
          </a:bodyPr>
          <a:lstStyle/>
          <a:p>
            <a:r>
              <a:rPr lang="en-US" sz="2400" u="sng" dirty="0" smtClean="0">
                <a:solidFill>
                  <a:prstClr val="black"/>
                </a:solidFill>
                <a:latin typeface="Segoe UI Light" panose="020B0502040204020203" pitchFamily="34" charset="0"/>
                <a:cs typeface="Segoe UI Light" panose="020B0502040204020203" pitchFamily="34" charset="0"/>
              </a:rPr>
              <a:t>Target Scenarios</a:t>
            </a:r>
            <a:endParaRPr lang="en-US" sz="2400" dirty="0" smtClean="0">
              <a:solidFill>
                <a:prstClr val="black"/>
              </a:solidFill>
              <a:latin typeface="Segoe UI Light" panose="020B0502040204020203" pitchFamily="34" charset="0"/>
              <a:cs typeface="Segoe UI Light" panose="020B0502040204020203" pitchFamily="34" charset="0"/>
            </a:endParaRPr>
          </a:p>
          <a:p>
            <a:pPr marL="742950" lvl="1" indent="-285750">
              <a:buFont typeface="Wingdings" panose="05000000000000000000" pitchFamily="2" charset="2"/>
              <a:buChar char="§"/>
            </a:pPr>
            <a:r>
              <a:rPr lang="en-US" dirty="0" smtClean="0">
                <a:solidFill>
                  <a:prstClr val="black"/>
                </a:solidFill>
                <a:latin typeface="Segoe UI Light" panose="020B0502040204020203" pitchFamily="34" charset="0"/>
                <a:cs typeface="Segoe UI Light" panose="020B0502040204020203" pitchFamily="34" charset="0"/>
              </a:rPr>
              <a:t>Ecommerce</a:t>
            </a:r>
            <a:r>
              <a:rPr lang="en-US" dirty="0">
                <a:solidFill>
                  <a:prstClr val="black"/>
                </a:solidFill>
                <a:latin typeface="Segoe UI Light" panose="020B0502040204020203" pitchFamily="34" charset="0"/>
                <a:cs typeface="Segoe UI Light" panose="020B0502040204020203" pitchFamily="34" charset="0"/>
              </a:rPr>
              <a:t>, Online retail</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User generated content, social applications</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Line-of-business applications</a:t>
            </a:r>
          </a:p>
        </p:txBody>
      </p:sp>
      <p:grpSp>
        <p:nvGrpSpPr>
          <p:cNvPr id="4" name="Group 3"/>
          <p:cNvGrpSpPr/>
          <p:nvPr/>
        </p:nvGrpSpPr>
        <p:grpSpPr>
          <a:xfrm>
            <a:off x="5758061" y="3063333"/>
            <a:ext cx="6430764" cy="3794667"/>
            <a:chOff x="5758061" y="3063333"/>
            <a:chExt cx="6430764" cy="3794667"/>
          </a:xfrm>
        </p:grpSpPr>
        <p:sp>
          <p:nvSpPr>
            <p:cNvPr id="37" name="Freeform 38"/>
            <p:cNvSpPr>
              <a:spLocks/>
            </p:cNvSpPr>
            <p:nvPr/>
          </p:nvSpPr>
          <p:spPr bwMode="auto">
            <a:xfrm>
              <a:off x="10248146" y="4008267"/>
              <a:ext cx="502247" cy="863864"/>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10296361" y="4062510"/>
              <a:ext cx="405815" cy="67301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548068" y="6101629"/>
              <a:ext cx="2364576" cy="7533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970430" y="5370359"/>
              <a:ext cx="703145" cy="14846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1680552" y="5727958"/>
              <a:ext cx="508273" cy="11270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9213517" y="4920346"/>
              <a:ext cx="2467035" cy="19346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9458613" y="6471283"/>
              <a:ext cx="1990905" cy="31942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9458613" y="5358305"/>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9458613" y="5916803"/>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10852850" y="3803350"/>
              <a:ext cx="699127" cy="106878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923165" y="3917863"/>
              <a:ext cx="552471" cy="9643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923165" y="40906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923165" y="4263408"/>
              <a:ext cx="552471" cy="92413"/>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923165" y="4432163"/>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923165" y="46049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1373178" y="3937953"/>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1373178" y="41127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1373178" y="4279480"/>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1373178" y="4454261"/>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1373178" y="46270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974455" y="3241409"/>
              <a:ext cx="1114987" cy="73127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739872" y="4345776"/>
              <a:ext cx="697118" cy="4379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9577144" y="4323678"/>
              <a:ext cx="1022573" cy="548454"/>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9088960" y="4872130"/>
              <a:ext cx="2712131" cy="904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758061" y="6465256"/>
              <a:ext cx="1372138" cy="3897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587977" y="5739534"/>
              <a:ext cx="1036091" cy="111846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793072" y="5168724"/>
              <a:ext cx="687254" cy="1686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pic>
          <p:nvPicPr>
            <p:cNvPr id="34" name="Picture 33"/>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9641662" y="3063333"/>
              <a:ext cx="1336348" cy="726388"/>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4259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grpSp>
      <p:sp>
        <p:nvSpPr>
          <p:cNvPr id="3" name="Content Placeholder 2"/>
          <p:cNvSpPr>
            <a:spLocks noGrp="1"/>
          </p:cNvSpPr>
          <p:nvPr>
            <p:ph idx="1"/>
          </p:nvPr>
        </p:nvSpPr>
        <p:spPr>
          <a:xfrm>
            <a:off x="519248" y="1223173"/>
            <a:ext cx="10515600" cy="4654313"/>
          </a:xfrm>
        </p:spPr>
        <p:txBody>
          <a:bodyPr>
            <a:normAutofit lnSpcReduction="10000"/>
          </a:bodyPr>
          <a:lstStyle/>
          <a:p>
            <a:pPr marL="0" indent="0">
              <a:buNone/>
            </a:pPr>
            <a:endParaRPr lang="en-US" sz="6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Instant results, auto-complete, hit highlighting,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7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infrastructure standpoint: availability,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the functionality standpoint: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dirty="0">
                <a:solidFill>
                  <a:srgbClr val="505050"/>
                </a:solidFill>
              </a:rPr>
              <a:t>Why are we talking about Search?</a:t>
            </a:r>
          </a:p>
        </p:txBody>
      </p:sp>
    </p:spTree>
    <p:extLst>
      <p:ext uri="{BB962C8B-B14F-4D97-AF65-F5344CB8AC3E}">
        <p14:creationId xmlns:p14="http://schemas.microsoft.com/office/powerpoint/2010/main" val="19774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593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Freeform 124"/>
          <p:cNvSpPr>
            <a:spLocks/>
          </p:cNvSpPr>
          <p:nvPr/>
        </p:nvSpPr>
        <p:spPr bwMode="auto">
          <a:xfrm>
            <a:off x="519248" y="976498"/>
            <a:ext cx="3440716"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24"/>
          <p:cNvSpPr>
            <a:spLocks/>
          </p:cNvSpPr>
          <p:nvPr/>
        </p:nvSpPr>
        <p:spPr bwMode="auto">
          <a:xfrm>
            <a:off x="4682888" y="976498"/>
            <a:ext cx="4107472"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aphicFrame>
        <p:nvGraphicFramePr>
          <p:cNvPr id="4" name="Diagram 3"/>
          <p:cNvGraphicFramePr/>
          <p:nvPr>
            <p:extLst/>
          </p:nvPr>
        </p:nvGraphicFramePr>
        <p:xfrm>
          <a:off x="-1873942" y="12225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xfrm>
            <a:off x="519248" y="228601"/>
            <a:ext cx="11505485" cy="609398"/>
          </a:xfrm>
        </p:spPr>
        <p:txBody>
          <a:bodyPr>
            <a:normAutofit fontScale="90000"/>
          </a:bodyPr>
          <a:lstStyle/>
          <a:p>
            <a:r>
              <a:rPr lang="en-US" sz="4400" dirty="0" smtClean="0">
                <a:solidFill>
                  <a:srgbClr val="505050"/>
                </a:solidFill>
              </a:rPr>
              <a:t>What are the search technology options?</a:t>
            </a:r>
            <a:endParaRPr lang="en-US" sz="4400" dirty="0">
              <a:solidFill>
                <a:srgbClr val="505050"/>
              </a:solidFill>
            </a:endParaRPr>
          </a:p>
        </p:txBody>
      </p:sp>
      <p:graphicFrame>
        <p:nvGraphicFramePr>
          <p:cNvPr id="7" name="Diagram 6"/>
          <p:cNvGraphicFramePr/>
          <p:nvPr>
            <p:extLst/>
          </p:nvPr>
        </p:nvGraphicFramePr>
        <p:xfrm>
          <a:off x="2673216" y="113114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Group 123"/>
          <p:cNvGrpSpPr>
            <a:grpSpLocks noChangeAspect="1"/>
          </p:cNvGrpSpPr>
          <p:nvPr/>
        </p:nvGrpSpPr>
        <p:grpSpPr bwMode="auto">
          <a:xfrm>
            <a:off x="9476874" y="1367343"/>
            <a:ext cx="2547859" cy="3636885"/>
            <a:chOff x="3418" y="1489"/>
            <a:chExt cx="999" cy="1426"/>
          </a:xfrm>
        </p:grpSpPr>
        <p:sp>
          <p:nvSpPr>
            <p:cNvPr id="11" name="AutoShape 122"/>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24"/>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Rectangle 125"/>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26"/>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27"/>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28"/>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129"/>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130"/>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31"/>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5"/>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36"/>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37"/>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extBox 1"/>
          <p:cNvSpPr txBox="1"/>
          <p:nvPr/>
        </p:nvSpPr>
        <p:spPr>
          <a:xfrm>
            <a:off x="4041495" y="3009354"/>
            <a:ext cx="533208" cy="615553"/>
          </a:xfrm>
          <a:prstGeom prst="rect">
            <a:avLst/>
          </a:prstGeom>
          <a:noFill/>
        </p:spPr>
        <p:txBody>
          <a:bodyPr wrap="square" lIns="0" tIns="0" rIns="0" bIns="0" rtlCol="0">
            <a:spAutoFit/>
          </a:bodyPr>
          <a:lstStyle/>
          <a:p>
            <a:pPr algn="ctr"/>
            <a:r>
              <a:rPr lang="en-US" sz="4000" b="1" dirty="0">
                <a:solidFill>
                  <a:srgbClr val="000000">
                    <a:lumMod val="50000"/>
                    <a:lumOff val="50000"/>
                  </a:srgbClr>
                </a:solidFill>
                <a:latin typeface="Segoe UI Light" pitchFamily="34" charset="0"/>
              </a:rPr>
              <a:t>or</a:t>
            </a:r>
          </a:p>
        </p:txBody>
      </p:sp>
      <p:sp>
        <p:nvSpPr>
          <p:cNvPr id="25" name="TextBox 24"/>
          <p:cNvSpPr txBox="1"/>
          <p:nvPr/>
        </p:nvSpPr>
        <p:spPr>
          <a:xfrm>
            <a:off x="8866965" y="3009354"/>
            <a:ext cx="533208" cy="677108"/>
          </a:xfrm>
          <a:prstGeom prst="rect">
            <a:avLst/>
          </a:prstGeom>
          <a:noFill/>
        </p:spPr>
        <p:txBody>
          <a:bodyPr wrap="square" lIns="0" tIns="0" rIns="0" bIns="0" rtlCol="0">
            <a:spAutoFit/>
          </a:bodyPr>
          <a:lstStyle/>
          <a:p>
            <a:pPr algn="ctr"/>
            <a:r>
              <a:rPr lang="en-US" sz="4400" b="1" dirty="0">
                <a:solidFill>
                  <a:srgbClr val="000000">
                    <a:lumMod val="50000"/>
                    <a:lumOff val="50000"/>
                  </a:srgbClr>
                </a:solidFill>
                <a:latin typeface="Segoe UI Light" pitchFamily="34" charset="0"/>
              </a:rPr>
              <a:t>=</a:t>
            </a:r>
          </a:p>
        </p:txBody>
      </p:sp>
    </p:spTree>
    <p:extLst>
      <p:ext uri="{BB962C8B-B14F-4D97-AF65-F5344CB8AC3E}">
        <p14:creationId xmlns:p14="http://schemas.microsoft.com/office/powerpoint/2010/main" val="251615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What about SharePoint Search?</a:t>
            </a:r>
            <a:endParaRPr lang="en-US" sz="4400" dirty="0">
              <a:solidFill>
                <a:schemeClr val="tx2"/>
              </a:solidFill>
            </a:endParaRPr>
          </a:p>
        </p:txBody>
      </p:sp>
      <p:sp>
        <p:nvSpPr>
          <p:cNvPr id="7" name="Text Placeholder 6"/>
          <p:cNvSpPr>
            <a:spLocks noGrp="1"/>
          </p:cNvSpPr>
          <p:nvPr>
            <p:ph type="body" sz="quarter" idx="10"/>
          </p:nvPr>
        </p:nvSpPr>
        <p:spPr>
          <a:xfrm>
            <a:off x="519248" y="1196340"/>
            <a:ext cx="11151917" cy="1495794"/>
          </a:xfrm>
        </p:spPr>
        <p:txBody>
          <a:bodyPr>
            <a:normAutofit lnSpcReduction="10000"/>
          </a:bodyPr>
          <a:lstStyle/>
          <a:p>
            <a:r>
              <a:rPr lang="en-US" sz="3600" dirty="0" smtClean="0"/>
              <a:t>SharePoint 2013 provides enterprise grade search functionality and an extensive connector eco-system for IW/Productivity scenarios</a:t>
            </a:r>
          </a:p>
        </p:txBody>
      </p:sp>
      <p:graphicFrame>
        <p:nvGraphicFramePr>
          <p:cNvPr id="8" name="Diagram 7"/>
          <p:cNvGraphicFramePr/>
          <p:nvPr>
            <p:extLst/>
          </p:nvPr>
        </p:nvGraphicFramePr>
        <p:xfrm>
          <a:off x="232229" y="3207657"/>
          <a:ext cx="11654971" cy="3526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61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a:solidFill>
                  <a:srgbClr val="505050"/>
                </a:solidFill>
              </a:rPr>
              <a:t>What are customers doing with </a:t>
            </a:r>
            <a:r>
              <a:rPr lang="en-US" sz="4400" dirty="0" smtClean="0">
                <a:solidFill>
                  <a:srgbClr val="505050"/>
                </a:solidFill>
              </a:rPr>
              <a:t>Azure Search?</a:t>
            </a:r>
            <a:endParaRPr lang="en-US" sz="4400" dirty="0">
              <a:solidFill>
                <a:srgbClr val="505050"/>
              </a:solidFill>
            </a:endParaRPr>
          </a:p>
        </p:txBody>
      </p:sp>
      <p:grpSp>
        <p:nvGrpSpPr>
          <p:cNvPr id="4" name="Group 2"/>
          <p:cNvGrpSpPr/>
          <p:nvPr/>
        </p:nvGrpSpPr>
        <p:grpSpPr>
          <a:xfrm>
            <a:off x="-1179" y="6512639"/>
            <a:ext cx="12192314" cy="353950"/>
            <a:chOff x="2577137" y="4571778"/>
            <a:chExt cx="9101124" cy="1390560"/>
          </a:xfrm>
        </p:grpSpPr>
        <p:sp>
          <p:nvSpPr>
            <p:cNvPr id="5"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pic>
        <p:nvPicPr>
          <p:cNvPr id="99" name="Picture 98"/>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494675" y="2534301"/>
            <a:ext cx="3232985" cy="1907561"/>
          </a:xfrm>
          <a:prstGeom prst="rect">
            <a:avLst/>
          </a:prstGeom>
          <a:ln>
            <a:noFill/>
          </a:ln>
          <a:extLst>
            <a:ext uri="{53640926-AAD7-44D8-BBD7-CCE9431645EC}">
              <a14:shadowObscured xmlns:a14="http://schemas.microsoft.com/office/drawing/2010/main"/>
            </a:ext>
          </a:extLst>
        </p:spPr>
      </p:pic>
      <p:sp>
        <p:nvSpPr>
          <p:cNvPr id="211" name="Rectangle 210"/>
          <p:cNvSpPr/>
          <p:nvPr/>
        </p:nvSpPr>
        <p:spPr>
          <a:xfrm>
            <a:off x="3788577" y="3344348"/>
            <a:ext cx="6947554" cy="1828305"/>
          </a:xfrm>
          <a:prstGeom prst="rect">
            <a:avLst/>
          </a:prstGeom>
          <a:solidFill>
            <a:sysClr val="window" lastClr="FFFFFF"/>
          </a:solidFill>
          <a:ln w="12700" cap="flat" cmpd="sng" algn="ctr">
            <a:solidFill>
              <a:srgbClr val="323232"/>
            </a:solidFill>
            <a:prstDash val="solid"/>
            <a:tailEnd type="stealth" w="lg" len="lg"/>
          </a:ln>
          <a:effectLst>
            <a:outerShdw blurRad="50800" dist="38100" dir="2700000" algn="tl" rotWithShape="0">
              <a:prstClr val="black">
                <a:alpha val="40000"/>
              </a:prstClr>
            </a:outerShdw>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2" name="Rectangle 211"/>
          <p:cNvSpPr/>
          <p:nvPr/>
        </p:nvSpPr>
        <p:spPr>
          <a:xfrm>
            <a:off x="3803391" y="3552076"/>
            <a:ext cx="6920875" cy="470473"/>
          </a:xfrm>
          <a:prstGeom prst="rect">
            <a:avLst/>
          </a:prstGeom>
          <a:solidFill>
            <a:sysClr val="window" lastClr="FFFFFF">
              <a:lumMod val="85000"/>
            </a:sysClr>
          </a:solidFill>
          <a:ln w="12700" cap="flat" cmpd="sng" algn="ctr">
            <a:no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E3DED1"/>
              </a:solidFill>
              <a:effectLst/>
              <a:uLnTx/>
              <a:uFillTx/>
              <a:latin typeface="Calibri"/>
              <a:ea typeface="+mn-ea"/>
              <a:cs typeface="+mn-cs"/>
            </a:endParaRPr>
          </a:p>
        </p:txBody>
      </p:sp>
      <p:sp>
        <p:nvSpPr>
          <p:cNvPr id="213" name="Rectangle 212"/>
          <p:cNvSpPr/>
          <p:nvPr/>
        </p:nvSpPr>
        <p:spPr>
          <a:xfrm>
            <a:off x="10736130" y="2247366"/>
            <a:ext cx="1218869" cy="1096982"/>
          </a:xfrm>
          <a:prstGeom prst="rect">
            <a:avLst/>
          </a:prstGeom>
          <a:solidFill>
            <a:srgbClr val="F07F09"/>
          </a:solidFill>
          <a:ln w="12700"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4" name="Rectangle 213"/>
          <p:cNvSpPr/>
          <p:nvPr/>
        </p:nvSpPr>
        <p:spPr>
          <a:xfrm>
            <a:off x="3788577" y="2247366"/>
            <a:ext cx="8166423" cy="1096982"/>
          </a:xfrm>
          <a:prstGeom prst="rect">
            <a:avLst/>
          </a:prstGeom>
          <a:noFill/>
          <a:ln w="28575"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5" name="Oval 214"/>
          <p:cNvSpPr/>
          <p:nvPr/>
        </p:nvSpPr>
        <p:spPr>
          <a:xfrm>
            <a:off x="11242458" y="2419741"/>
            <a:ext cx="487548" cy="487548"/>
          </a:xfrm>
          <a:prstGeom prst="ellipse">
            <a:avLst/>
          </a:prstGeom>
          <a:noFill/>
          <a:ln w="44450" cap="flat" cmpd="sng" algn="ctr">
            <a:solidFill>
              <a:srgbClr val="E3DED1"/>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cxnSp>
        <p:nvCxnSpPr>
          <p:cNvPr id="216" name="Straight Connector 215"/>
          <p:cNvCxnSpPr>
            <a:stCxn id="215" idx="3"/>
          </p:cNvCxnSpPr>
          <p:nvPr/>
        </p:nvCxnSpPr>
        <p:spPr>
          <a:xfrm flipH="1">
            <a:off x="10998685" y="2835888"/>
            <a:ext cx="315174" cy="315174"/>
          </a:xfrm>
          <a:prstGeom prst="line">
            <a:avLst/>
          </a:prstGeom>
          <a:noFill/>
          <a:ln w="44450" cap="flat" cmpd="sng" algn="ctr">
            <a:solidFill>
              <a:srgbClr val="E3DED1"/>
            </a:solidFill>
            <a:prstDash val="solid"/>
            <a:tailEnd type="none" w="lg" len="lg"/>
          </a:ln>
          <a:effectLst/>
        </p:spPr>
      </p:cxnSp>
      <p:sp>
        <p:nvSpPr>
          <p:cNvPr id="217" name="TextBox 7"/>
          <p:cNvSpPr txBox="1"/>
          <p:nvPr/>
        </p:nvSpPr>
        <p:spPr>
          <a:xfrm>
            <a:off x="3910463" y="2491141"/>
            <a:ext cx="1218883" cy="60943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p>
        </p:txBody>
      </p:sp>
      <p:grpSp>
        <p:nvGrpSpPr>
          <p:cNvPr id="218" name="Group 217"/>
          <p:cNvGrpSpPr/>
          <p:nvPr/>
        </p:nvGrpSpPr>
        <p:grpSpPr>
          <a:xfrm>
            <a:off x="3893699" y="3466233"/>
            <a:ext cx="2958813" cy="1117297"/>
            <a:chOff x="1267620" y="2388872"/>
            <a:chExt cx="2219688" cy="838192"/>
          </a:xfrm>
        </p:grpSpPr>
        <p:sp>
          <p:nvSpPr>
            <p:cNvPr id="223" name="TextBox 8"/>
            <p:cNvSpPr txBox="1"/>
            <p:nvPr/>
          </p:nvSpPr>
          <p:spPr>
            <a:xfrm>
              <a:off x="1267620" y="2388872"/>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heels</a:t>
              </a:r>
            </a:p>
          </p:txBody>
        </p:sp>
        <p:sp>
          <p:nvSpPr>
            <p:cNvPr id="224" name="TextBox 9"/>
            <p:cNvSpPr txBox="1"/>
            <p:nvPr/>
          </p:nvSpPr>
          <p:spPr>
            <a:xfrm>
              <a:off x="1280196" y="2769869"/>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tops</a:t>
              </a:r>
            </a:p>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arch</a:t>
              </a:r>
            </a:p>
          </p:txBody>
        </p:sp>
      </p:grpSp>
    </p:spTree>
    <p:extLst>
      <p:ext uri="{BB962C8B-B14F-4D97-AF65-F5344CB8AC3E}">
        <p14:creationId xmlns:p14="http://schemas.microsoft.com/office/powerpoint/2010/main" val="39157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Scenario Examples</a:t>
            </a:r>
          </a:p>
        </p:txBody>
      </p:sp>
      <p:grpSp>
        <p:nvGrpSpPr>
          <p:cNvPr id="5" name="Group 258"/>
          <p:cNvGrpSpPr>
            <a:grpSpLocks noChangeAspect="1"/>
          </p:cNvGrpSpPr>
          <p:nvPr/>
        </p:nvGrpSpPr>
        <p:grpSpPr bwMode="auto">
          <a:xfrm>
            <a:off x="9946281" y="-336176"/>
            <a:ext cx="2008341" cy="6930745"/>
            <a:chOff x="1593" y="1801"/>
            <a:chExt cx="612" cy="2112"/>
          </a:xfrm>
        </p:grpSpPr>
        <p:sp>
          <p:nvSpPr>
            <p:cNvPr id="6"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7" name="Rectangle 106"/>
          <p:cNvSpPr/>
          <p:nvPr/>
        </p:nvSpPr>
        <p:spPr>
          <a:xfrm>
            <a:off x="519248" y="1129977"/>
            <a:ext cx="6745152" cy="5632311"/>
          </a:xfrm>
          <a:prstGeom prst="rect">
            <a:avLst/>
          </a:prstGeom>
        </p:spPr>
        <p:txBody>
          <a:bodyPr wrap="square">
            <a:spAutoFit/>
          </a:bodyPr>
          <a:lstStyle/>
          <a:p>
            <a:r>
              <a:rPr lang="en-US" sz="2000" dirty="0" smtClean="0">
                <a:solidFill>
                  <a:prstClr val="black"/>
                </a:solidFill>
                <a:latin typeface="Segoe UI Light" panose="020B0502040204020203" pitchFamily="34" charset="0"/>
                <a:cs typeface="Segoe UI Light" panose="020B0502040204020203" pitchFamily="34" charset="0"/>
              </a:rPr>
              <a:t>Ecommerce</a:t>
            </a:r>
            <a:r>
              <a:rPr lang="en-US" sz="2000" dirty="0">
                <a:solidFill>
                  <a:prstClr val="black"/>
                </a:solidFill>
                <a:latin typeface="Segoe UI Light" panose="020B0502040204020203" pitchFamily="34" charset="0"/>
                <a:cs typeface="Segoe UI Light" panose="020B0502040204020203" pitchFamily="34" charset="0"/>
              </a:rPr>
              <a:t>, Online </a:t>
            </a:r>
            <a:r>
              <a:rPr lang="en-US" sz="2000" dirty="0" smtClean="0">
                <a:solidFill>
                  <a:prstClr val="black"/>
                </a:solidFill>
                <a:latin typeface="Segoe UI Light" panose="020B0502040204020203" pitchFamily="34" charset="0"/>
                <a:cs typeface="Segoe UI Light" panose="020B0502040204020203" pitchFamily="34" charset="0"/>
              </a:rPr>
              <a:t>retail</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“Major Online Retailer”</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Full product catalogue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Hundreds of queries per second</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Constant updates</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Seasonal ranking and scale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User generated content, social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“Consumer-facing photo sharing site”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Geo-spatial search</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volume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indexing rate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Line-of-business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a:solidFill>
                  <a:prstClr val="black"/>
                </a:solidFill>
                <a:latin typeface="Segoe UI Light" panose="020B0502040204020203" pitchFamily="34" charset="0"/>
                <a:cs typeface="Segoe UI Light" panose="020B0502040204020203" pitchFamily="34" charset="0"/>
              </a:rPr>
              <a:t>“Customer </a:t>
            </a:r>
            <a:r>
              <a:rPr lang="en-US" sz="2000" dirty="0" smtClean="0">
                <a:solidFill>
                  <a:prstClr val="black"/>
                </a:solidFill>
                <a:latin typeface="Segoe UI Light" panose="020B0502040204020203" pitchFamily="34" charset="0"/>
                <a:cs typeface="Segoe UI Light" panose="020B0502040204020203" pitchFamily="34" charset="0"/>
              </a:rPr>
              <a:t>relationship management </a:t>
            </a:r>
            <a:r>
              <a:rPr lang="en-US" sz="2000" dirty="0">
                <a:solidFill>
                  <a:prstClr val="black"/>
                </a:solidFill>
                <a:latin typeface="Segoe UI Light" panose="020B0502040204020203" pitchFamily="34" charset="0"/>
                <a:cs typeface="Segoe UI Light" panose="020B0502040204020203" pitchFamily="34" charset="0"/>
              </a:rPr>
              <a:t>application”</a:t>
            </a:r>
            <a:endParaRPr lang="en-US" sz="2000" dirty="0" smtClean="0">
              <a:solidFill>
                <a:prstClr val="black"/>
              </a:solidFill>
              <a:latin typeface="Segoe UI Light" panose="020B0502040204020203" pitchFamily="34" charset="0"/>
              <a:cs typeface="Segoe UI Light" panose="020B0502040204020203" pitchFamily="34" charset="0"/>
            </a:endParaRP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incoming indexing</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count</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Structured, heterogeneous data</a:t>
            </a:r>
            <a:endParaRPr lang="en-US" sz="2000" dirty="0">
              <a:solidFill>
                <a:prstClr val="black"/>
              </a:solidFill>
              <a:latin typeface="Segoe UI Light" panose="020B0502040204020203" pitchFamily="34" charset="0"/>
              <a:cs typeface="Segoe UI Light" panose="020B0502040204020203" pitchFamily="34" charset="0"/>
            </a:endParaRPr>
          </a:p>
        </p:txBody>
      </p:sp>
      <p:pic>
        <p:nvPicPr>
          <p:cNvPr id="106" name="Picture 105"/>
          <p:cNvPicPr/>
          <p:nvPr/>
        </p:nvPicPr>
        <p:blipFill rotWithShape="1">
          <a:blip r:embed="rId2" cstate="print">
            <a:extLst>
              <a:ext uri="{28A0092B-C50C-407E-A947-70E740481C1C}">
                <a14:useLocalDpi xmlns:a14="http://schemas.microsoft.com/office/drawing/2010/main" val="0"/>
              </a:ext>
            </a:extLst>
          </a:blip>
          <a:srcRect l="23222" t="21119" r="23655" b="23578"/>
          <a:stretch/>
        </p:blipFill>
        <p:spPr bwMode="auto">
          <a:xfrm>
            <a:off x="6385955" y="2339930"/>
            <a:ext cx="2812192" cy="152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018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defTabSz="914363"/>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ea typeface="+mn-ea"/>
                <a:cs typeface="Arial" charset="0"/>
              </a:rPr>
              <a:t>Experience Walk Through</a:t>
            </a: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Initial service provisioning in Azure portal</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83681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Using APIs for creating and populating indexes</a:t>
            </a:r>
          </a:p>
        </p:txBody>
      </p:sp>
    </p:spTree>
    <p:extLst>
      <p:ext uri="{BB962C8B-B14F-4D97-AF65-F5344CB8AC3E}">
        <p14:creationId xmlns:p14="http://schemas.microsoft.com/office/powerpoint/2010/main" val="36443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Defining Indexes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A search service can contain one or more indexes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An index is a container of documents and the scope for queries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Index definitions include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Fields, including their data types and search capabilities to enable</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E.g. searchable, filterable, sortable, </a:t>
            </a:r>
            <a:r>
              <a:rPr lang="en-US" dirty="0" err="1" smtClean="0">
                <a:latin typeface="Segoe UI Light" panose="020B0502040204020203" pitchFamily="34" charset="0"/>
                <a:cs typeface="Segoe UI Light" panose="020B0502040204020203" pitchFamily="34" charset="0"/>
              </a:rPr>
              <a:t>facetable</a:t>
            </a:r>
            <a:r>
              <a:rPr lang="en-US" dirty="0" smtClean="0">
                <a:latin typeface="Segoe UI Light" panose="020B0502040204020203" pitchFamily="34" charset="0"/>
                <a:cs typeface="Segoe UI Light" panose="020B0502040204020203" pitchFamily="34" charset="0"/>
              </a:rPr>
              <a:t>, source for suggestions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Access options (e.g. CORS)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Zero or more scoring profiles</a:t>
            </a:r>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591300" y="1690688"/>
            <a:ext cx="5496790"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"name": "trails",</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"fields": [</a:t>
            </a:r>
          </a:p>
          <a:p>
            <a:r>
              <a:rPr lang="en-US" sz="1200" dirty="0">
                <a:solidFill>
                  <a:prstClr val="black"/>
                </a:solidFill>
                <a:latin typeface="Consolas" panose="020B0609020204030204" pitchFamily="49" charset="0"/>
                <a:cs typeface="Consolas" panose="020B0609020204030204" pitchFamily="49" charset="0"/>
              </a:rPr>
              <a:t>    { "name": "name",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endParaRPr lang="en-US" sz="1200" dirty="0" smtClean="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"filterable": false },</a:t>
            </a:r>
          </a:p>
          <a:p>
            <a:r>
              <a:rPr lang="en-US" sz="1200" dirty="0">
                <a:solidFill>
                  <a:prstClr val="black"/>
                </a:solidFill>
                <a:latin typeface="Consolas" panose="020B0609020204030204" pitchFamily="49" charset="0"/>
                <a:cs typeface="Consolas" panose="020B0609020204030204" pitchFamily="49" charset="0"/>
              </a:rPr>
              <a:t>    { "name": "class",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smtClean="0">
                <a:solidFill>
                  <a:prstClr val="black"/>
                </a:solidFill>
                <a:latin typeface="Consolas" panose="020B0609020204030204" pitchFamily="49" charset="0"/>
                <a:cs typeface="Consolas" panose="020B0609020204030204" pitchFamily="49" charset="0"/>
              </a:rPr>
              <a:t>"tags", </a:t>
            </a:r>
            <a:r>
              <a:rPr lang="en-US" sz="1200" dirty="0">
                <a:solidFill>
                  <a:prstClr val="black"/>
                </a:solidFill>
                <a:latin typeface="Consolas" panose="020B0609020204030204" pitchFamily="49" charset="0"/>
                <a:cs typeface="Consolas" panose="020B0609020204030204" pitchFamily="49" charset="0"/>
              </a:rPr>
              <a:t>"type": </a:t>
            </a:r>
            <a:r>
              <a:rPr lang="en-US" sz="1200" dirty="0" smtClean="0">
                <a:solidFill>
                  <a:prstClr val="black"/>
                </a:solidFill>
                <a:latin typeface="Consolas" panose="020B0609020204030204" pitchFamily="49" charset="0"/>
                <a:cs typeface="Consolas" panose="020B0609020204030204" pitchFamily="49" charset="0"/>
              </a:rPr>
              <a:t>“Collection(</a:t>
            </a:r>
            <a:r>
              <a:rPr lang="en-US" sz="1200" dirty="0" err="1" smtClean="0">
                <a:solidFill>
                  <a:prstClr val="black"/>
                </a:solidFill>
                <a:latin typeface="Consolas" panose="020B0609020204030204" pitchFamily="49" charset="0"/>
                <a:cs typeface="Consolas" panose="020B0609020204030204" pitchFamily="49" charset="0"/>
              </a:rPr>
              <a:t>Edm.String</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a:t>
            </a:r>
            <a:r>
              <a:rPr lang="en-US" sz="1200" dirty="0" smtClean="0">
                <a:solidFill>
                  <a:prstClr val="black"/>
                </a:solidFill>
                <a:latin typeface="Consolas" panose="020B0609020204030204" pitchFamily="49" charset="0"/>
                <a:cs typeface="Consolas" panose="020B0609020204030204" pitchFamily="49" charset="0"/>
              </a:rPr>
              <a:t>“</a:t>
            </a:r>
            <a:r>
              <a:rPr lang="en-US" sz="1200" dirty="0" err="1" smtClean="0">
                <a:solidFill>
                  <a:prstClr val="black"/>
                </a:solidFill>
                <a:latin typeface="Consolas" panose="020B0609020204030204" pitchFamily="49" charset="0"/>
                <a:cs typeface="Consolas" panose="020B0609020204030204" pitchFamily="49" charset="0"/>
              </a:rPr>
              <a:t>facetable</a:t>
            </a:r>
            <a:r>
              <a:rPr lang="en-US" sz="1200" dirty="0" smtClean="0">
                <a:solidFill>
                  <a:prstClr val="black"/>
                </a:solidFill>
                <a:latin typeface="Consolas" panose="020B0609020204030204" pitchFamily="49" charset="0"/>
                <a:cs typeface="Consolas" panose="020B0609020204030204" pitchFamily="49" charset="0"/>
              </a:rPr>
              <a:t>": true </a:t>
            </a:r>
            <a:r>
              <a:rPr lang="en-US" sz="1200" dirty="0">
                <a:solidFill>
                  <a:prstClr val="black"/>
                </a:solidFill>
                <a:latin typeface="Consolas" panose="020B0609020204030204" pitchFamily="49" charset="0"/>
                <a:cs typeface="Consolas" panose="020B0609020204030204" pitchFamily="49" charset="0"/>
              </a:rPr>
              <a: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 "name": "location", "type": "</a:t>
            </a:r>
            <a:r>
              <a:rPr lang="en-US" sz="1200" dirty="0" err="1" smtClean="0">
                <a:solidFill>
                  <a:prstClr val="black"/>
                </a:solidFill>
                <a:latin typeface="Consolas" panose="020B0609020204030204" pitchFamily="49" charset="0"/>
                <a:cs typeface="Consolas" panose="020B0609020204030204" pitchFamily="49" charset="0"/>
              </a:rPr>
              <a:t>Edm.GeographyPoint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"elevation", "type": "Edm.Int32"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searchable": false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"type": "</a:t>
            </a:r>
            <a:r>
              <a:rPr lang="en-US" sz="1200" dirty="0" err="1">
                <a:solidFill>
                  <a:prstClr val="black"/>
                </a:solidFill>
                <a:latin typeface="Consolas" panose="020B0609020204030204" pitchFamily="49" charset="0"/>
                <a:cs typeface="Consolas" panose="020B0609020204030204" pitchFamily="49" charset="0"/>
              </a:rPr>
              <a:t>Edm.DateTime</a:t>
            </a:r>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"rating", "type": "Edm.Int32"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corsOptions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allowedOrigins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a:t>
            </a:r>
            <a:endParaRPr lang="en-US" sz="12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777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Indexing Data</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55000" lnSpcReduction="20000"/>
          </a:bodyPr>
          <a:lstStyle/>
          <a:p>
            <a:pPr marL="0" indent="0">
              <a:buNone/>
            </a:pPr>
            <a:r>
              <a:rPr lang="en-US" dirty="0" smtClean="0">
                <a:latin typeface="Segoe UI Light" panose="020B0502040204020203" pitchFamily="34" charset="0"/>
                <a:cs typeface="Segoe UI Light" panose="020B0502040204020203" pitchFamily="34" charset="0"/>
              </a:rPr>
              <a:t>Data is loaded into the index using the indexing API</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Can be done in batches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Up to 1000 operations per batch</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Mix of </a:t>
            </a:r>
            <a:r>
              <a:rPr lang="en-US" dirty="0" err="1" smtClean="0">
                <a:latin typeface="Segoe UI Light" panose="020B0502040204020203" pitchFamily="34" charset="0"/>
                <a:cs typeface="Segoe UI Light" panose="020B0502040204020203" pitchFamily="34" charset="0"/>
              </a:rPr>
              <a:t>upserts</a:t>
            </a:r>
            <a:r>
              <a:rPr lang="en-US" dirty="0" smtClean="0">
                <a:latin typeface="Segoe UI Light" panose="020B0502040204020203" pitchFamily="34" charset="0"/>
                <a:cs typeface="Segoe UI Light" panose="020B0502040204020203" pitchFamily="34" charset="0"/>
              </a:rPr>
              <a:t>, merges, deletes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Changes to indexes reflected in near-real time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5-30 seconds typical index-to-searchable latency</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1690688"/>
            <a:ext cx="5496790" cy="489364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/indexes/trails/index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"items":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"action": "upload",</a:t>
            </a:r>
          </a:p>
          <a:p>
            <a:r>
              <a:rPr lang="en-US" sz="1200" dirty="0">
                <a:solidFill>
                  <a:prstClr val="black"/>
                </a:solidFill>
                <a:latin typeface="Consolas" panose="020B0609020204030204" pitchFamily="49" charset="0"/>
                <a:cs typeface="Consolas" panose="020B0609020204030204" pitchFamily="49" charset="0"/>
              </a:rPr>
              <a:t>          "key": "1502914",</a:t>
            </a:r>
          </a:p>
          <a:p>
            <a:r>
              <a:rPr lang="en-US" sz="1200" dirty="0">
                <a:solidFill>
                  <a:prstClr val="black"/>
                </a:solidFill>
                <a:latin typeface="Consolas" panose="020B0609020204030204" pitchFamily="49" charset="0"/>
                <a:cs typeface="Consolas" panose="020B0609020204030204" pitchFamily="49" charset="0"/>
              </a:rPr>
              <a:t>          "data": {</a:t>
            </a:r>
          </a:p>
          <a:p>
            <a:r>
              <a:rPr lang="en-US" sz="1200" dirty="0">
                <a:solidFill>
                  <a:prstClr val="black"/>
                </a:solidFill>
                <a:latin typeface="Consolas" panose="020B0609020204030204" pitchFamily="49" charset="0"/>
                <a:cs typeface="Consolas" panose="020B0609020204030204" pitchFamily="49" charset="0"/>
              </a:rPr>
              <a:t>            "name": "Penny Creek",</a:t>
            </a:r>
          </a:p>
          <a:p>
            <a:r>
              <a:rPr lang="en-US" sz="1200" dirty="0">
                <a:solidFill>
                  <a:prstClr val="black"/>
                </a:solidFill>
                <a:latin typeface="Consolas" panose="020B0609020204030204" pitchFamily="49" charset="0"/>
                <a:cs typeface="Consolas" panose="020B0609020204030204" pitchFamily="49" charset="0"/>
              </a:rPr>
              <a:t>            "class": "Stream",</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"tags": ["Easy", "Scenic"],</a:t>
            </a:r>
          </a:p>
          <a:p>
            <a:r>
              <a:rPr lang="en-US" sz="1200" dirty="0" smtClean="0">
                <a:solidFill>
                  <a:prstClr val="black"/>
                </a:solidFill>
                <a:latin typeface="Consolas" panose="020B0609020204030204" pitchFamily="49" charset="0"/>
                <a:cs typeface="Consolas" panose="020B0609020204030204" pitchFamily="49" charset="0"/>
              </a:rPr>
              <a:t>            "location":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"type": "Point",</a:t>
            </a:r>
          </a:p>
          <a:p>
            <a:r>
              <a:rPr lang="en-US" sz="1200" dirty="0">
                <a:solidFill>
                  <a:prstClr val="black"/>
                </a:solidFill>
                <a:latin typeface="Consolas" panose="020B0609020204030204" pitchFamily="49" charset="0"/>
                <a:cs typeface="Consolas" panose="020B0609020204030204" pitchFamily="49" charset="0"/>
              </a:rPr>
              <a:t>              "coordinates": [</a:t>
            </a:r>
          </a:p>
          <a:p>
            <a:r>
              <a:rPr lang="en-US" sz="1200" dirty="0">
                <a:solidFill>
                  <a:prstClr val="black"/>
                </a:solidFill>
                <a:latin typeface="Consolas" panose="020B0609020204030204" pitchFamily="49" charset="0"/>
                <a:cs typeface="Consolas" panose="020B0609020204030204" pitchFamily="49" charset="0"/>
              </a:rPr>
              <a:t>                -123.5357095,</a:t>
            </a:r>
          </a:p>
          <a:p>
            <a:r>
              <a:rPr lang="en-US" sz="1200" dirty="0">
                <a:solidFill>
                  <a:prstClr val="black"/>
                </a:solidFill>
                <a:latin typeface="Consolas" panose="020B0609020204030204" pitchFamily="49" charset="0"/>
                <a:cs typeface="Consolas" panose="020B0609020204030204" pitchFamily="49" charset="0"/>
              </a:rPr>
              <a:t>                46.5526032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"elevation": 61,</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"1992-12-31T01:00:00Z",</a:t>
            </a:r>
          </a:p>
          <a:p>
            <a:r>
              <a:rPr lang="en-US" sz="1200" dirty="0">
                <a:solidFill>
                  <a:prstClr val="black"/>
                </a:solidFill>
                <a:latin typeface="Consolas" panose="020B0609020204030204" pitchFamily="49" charset="0"/>
                <a:cs typeface="Consolas" panose="020B0609020204030204" pitchFamily="49" charset="0"/>
              </a:rPr>
              <a:t>            "rating": 1</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 … }, { … }</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933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Searching</a:t>
            </a:r>
          </a:p>
        </p:txBody>
      </p:sp>
    </p:spTree>
    <p:extLst>
      <p:ext uri="{BB962C8B-B14F-4D97-AF65-F5344CB8AC3E}">
        <p14:creationId xmlns:p14="http://schemas.microsoft.com/office/powerpoint/2010/main" val="299736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897293"/>
          </a:xfrm>
        </p:spPr>
        <p:txBody>
          <a:bodyPr>
            <a:normAutofit fontScale="92500" lnSpcReduction="20000"/>
          </a:bodyPr>
          <a:lstStyle/>
          <a:p>
            <a:pPr marL="0" indent="0">
              <a:buNone/>
            </a:pPr>
            <a:r>
              <a:rPr lang="en-US" dirty="0" smtClean="0">
                <a:latin typeface="Segoe UI Light" panose="020B0502040204020203" pitchFamily="34" charset="0"/>
                <a:cs typeface="Segoe UI Light" panose="020B0502040204020203" pitchFamily="34" charset="0"/>
              </a:rPr>
              <a:t>Search API takes options in URLs and returns JSON results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Simple keyword search:</a:t>
            </a:r>
          </a:p>
          <a:p>
            <a:pPr marL="0" indent="0">
              <a:buNone/>
            </a:pPr>
            <a:r>
              <a:rPr lang="en-US" sz="2000" dirty="0" smtClean="0">
                <a:latin typeface="Segoe UI Light" panose="020B0502040204020203" pitchFamily="34" charset="0"/>
                <a:cs typeface="Segoe UI Light" panose="020B0502040204020203" pitchFamily="34" charset="0"/>
              </a:rPr>
              <a:t>http://.../indexes/trails/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creek</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Using prefix and phrase search:</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eas</a:t>
            </a:r>
            <a:r>
              <a:rPr lang="en-US" sz="2000" dirty="0" smtClean="0">
                <a:latin typeface="Segoe UI Light" panose="020B0502040204020203" pitchFamily="34" charset="0"/>
                <a:cs typeface="Segoe UI Light" panose="020B0502040204020203" pitchFamily="34" charset="0"/>
              </a:rPr>
              <a:t>* "rattlesnake creek"</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Search combined with structured filter and projection:</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a:t>
            </a:r>
            <a:r>
              <a:rPr lang="en-US" sz="2000" dirty="0" smtClean="0">
                <a:latin typeface="Segoe UI Light" panose="020B0502040204020203" pitchFamily="34" charset="0"/>
                <a:cs typeface="Segoe UI Light" panose="020B0502040204020203" pitchFamily="34" charset="0"/>
              </a:rPr>
              <a:t>creek“&amp;$filter=class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‘Trail‘ or 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'Lake‘&amp;$select=</a:t>
            </a:r>
            <a:r>
              <a:rPr lang="en-US" sz="2000" dirty="0" err="1" smtClean="0">
                <a:latin typeface="Segoe UI Light" panose="020B0502040204020203" pitchFamily="34" charset="0"/>
                <a:cs typeface="Segoe UI Light" panose="020B0502040204020203" pitchFamily="34" charset="0"/>
              </a:rPr>
              <a:t>name,location,rating</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69003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924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 (continued)</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4"/>
            <a:ext cx="11353801" cy="4897293"/>
          </a:xfrm>
        </p:spPr>
        <p:txBody>
          <a:bodyPr>
            <a:noAutofit/>
          </a:bodyPr>
          <a:lstStyle/>
          <a:p>
            <a:pPr marL="0" indent="0">
              <a:buNone/>
            </a:pPr>
            <a:r>
              <a:rPr lang="en-US" sz="2000" dirty="0" smtClean="0">
                <a:latin typeface="Segoe UI Light" panose="020B0502040204020203" pitchFamily="34" charset="0"/>
                <a:cs typeface="Segoe UI Light" panose="020B0502040204020203" pitchFamily="34" charset="0"/>
              </a:rPr>
              <a:t>Search combined with distance-based filter (locations under 10 KM from reference point):</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creek“&amp;$</a:t>
            </a:r>
            <a:r>
              <a:rPr lang="en-US" sz="2000" dirty="0" smtClean="0">
                <a:latin typeface="Segoe UI Light" panose="020B0502040204020203" pitchFamily="34" charset="0"/>
                <a:cs typeface="Segoe UI Light" panose="020B0502040204020203" pitchFamily="34" charset="0"/>
              </a:rPr>
              <a:t>filter=</a:t>
            </a:r>
            <a:r>
              <a:rPr lang="fr-FR" sz="2000" dirty="0" err="1">
                <a:latin typeface="Segoe UI Light" panose="020B0502040204020203" pitchFamily="34" charset="0"/>
                <a:cs typeface="Segoe UI Light" panose="020B0502040204020203" pitchFamily="34" charset="0"/>
              </a:rPr>
              <a:t>geo.distance</a:t>
            </a:r>
            <a:r>
              <a:rPr lang="fr-FR" sz="2000" dirty="0">
                <a:latin typeface="Segoe UI Light" panose="020B0502040204020203" pitchFamily="34" charset="0"/>
                <a:cs typeface="Segoe UI Light" panose="020B0502040204020203" pitchFamily="34" charset="0"/>
              </a:rPr>
              <a:t>(location, </a:t>
            </a:r>
            <a:r>
              <a:rPr lang="fr-FR" sz="2000" dirty="0" err="1">
                <a:latin typeface="Segoe UI Light" panose="020B0502040204020203" pitchFamily="34" charset="0"/>
                <a:cs typeface="Segoe UI Light" panose="020B0502040204020203" pitchFamily="34" charset="0"/>
              </a:rPr>
              <a:t>geography'POINT</a:t>
            </a:r>
            <a:r>
              <a:rPr lang="fr-FR" sz="2000" dirty="0">
                <a:latin typeface="Segoe UI Light" panose="020B0502040204020203" pitchFamily="34" charset="0"/>
                <a:cs typeface="Segoe UI Light" panose="020B0502040204020203" pitchFamily="34" charset="0"/>
              </a:rPr>
              <a:t>(-122.131577 47.678581)') le 10</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Enable hit-highlighting, faceting:</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creek&amp;highlight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name,tags&amp;facet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rating,sort:value</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Use a scoring profile</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creek&amp;scoringProfile</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holidaysSeasson</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87110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Controlling Relevance</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Scoring profiles capture relevance without mixing it with queries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 profile is made of one or more scoring functions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Can also include field weights</a:t>
            </a:r>
          </a:p>
          <a:p>
            <a:pPr lvl="1">
              <a:buFont typeface="Wingdings" panose="05000000000000000000" pitchFamily="2" charset="2"/>
              <a:buChar char="§"/>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Scoring functions for most typical requirements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Magnitude, freshness, distance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An interpolation mode can be selected for each usage of each function</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Final score factors in text statistics, field weights and functions</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506127"/>
            <a:ext cx="5496790" cy="6186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scoringProfiles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"name": "</a:t>
            </a:r>
            <a:r>
              <a:rPr lang="en-US" sz="1200" dirty="0" err="1">
                <a:solidFill>
                  <a:prstClr val="black"/>
                </a:solidFill>
                <a:latin typeface="Consolas" panose="020B0609020204030204" pitchFamily="49" charset="0"/>
                <a:cs typeface="Consolas" panose="020B0609020204030204" pitchFamily="49" charset="0"/>
              </a:rPr>
              <a:t>sp</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"text": {</a:t>
            </a:r>
          </a:p>
          <a:p>
            <a:r>
              <a:rPr lang="en-US" sz="1200" dirty="0">
                <a:solidFill>
                  <a:prstClr val="black"/>
                </a:solidFill>
                <a:latin typeface="Consolas" panose="020B0609020204030204" pitchFamily="49" charset="0"/>
                <a:cs typeface="Consolas" panose="020B0609020204030204" pitchFamily="49" charset="0"/>
              </a:rPr>
              <a:t>            "weights": {</a:t>
            </a:r>
          </a:p>
          <a:p>
            <a:r>
              <a:rPr lang="en-US" sz="1200" dirty="0">
                <a:solidFill>
                  <a:prstClr val="black"/>
                </a:solidFill>
                <a:latin typeface="Consolas" panose="020B0609020204030204" pitchFamily="49" charset="0"/>
                <a:cs typeface="Consolas" panose="020B0609020204030204" pitchFamily="49" charset="0"/>
              </a:rPr>
              <a:t>                "county": 2</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"class": 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"functions":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"magnitude",</a:t>
            </a:r>
          </a:p>
          <a:p>
            <a:r>
              <a:rPr lang="en-US" sz="1200" dirty="0">
                <a:solidFill>
                  <a:prstClr val="black"/>
                </a:solidFill>
                <a:latin typeface="Consolas" panose="020B0609020204030204" pitchFamily="49" charset="0"/>
                <a:cs typeface="Consolas" panose="020B0609020204030204" pitchFamily="49" charset="0"/>
              </a:rPr>
              <a:t>                "boost": 3,</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"rating",</a:t>
            </a:r>
          </a:p>
          <a:p>
            <a:r>
              <a:rPr lang="en-US" sz="1200" dirty="0">
                <a:solidFill>
                  <a:prstClr val="black"/>
                </a:solidFill>
                <a:latin typeface="Consolas" panose="020B0609020204030204" pitchFamily="49" charset="0"/>
                <a:cs typeface="Consolas" panose="020B0609020204030204" pitchFamily="49" charset="0"/>
              </a:rPr>
              <a:t>                "interpolation": "linear",</a:t>
            </a:r>
          </a:p>
          <a:p>
            <a:r>
              <a:rPr lang="en-US" sz="1200" dirty="0">
                <a:solidFill>
                  <a:prstClr val="black"/>
                </a:solidFill>
                <a:latin typeface="Consolas" panose="020B0609020204030204" pitchFamily="49" charset="0"/>
                <a:cs typeface="Consolas" panose="020B0609020204030204" pitchFamily="49" charset="0"/>
              </a:rPr>
              <a:t>                "magnitude":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boostingRangeStart</a:t>
            </a:r>
            <a:r>
              <a:rPr lang="en-US" sz="1200" dirty="0">
                <a:solidFill>
                  <a:prstClr val="black"/>
                </a:solidFill>
                <a:latin typeface="Consolas" panose="020B0609020204030204" pitchFamily="49" charset="0"/>
                <a:cs typeface="Consolas" panose="020B0609020204030204" pitchFamily="49" charset="0"/>
              </a:rPr>
              <a:t>": 1,</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boostingRangeEnd</a:t>
            </a:r>
            <a:r>
              <a:rPr lang="en-US" sz="1200" dirty="0">
                <a:solidFill>
                  <a:prstClr val="black"/>
                </a:solidFill>
                <a:latin typeface="Consolas" panose="020B0609020204030204" pitchFamily="49" charset="0"/>
                <a:cs typeface="Consolas" panose="020B0609020204030204" pitchFamily="49" charset="0"/>
              </a:rPr>
              <a:t>": 5</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"distance",</a:t>
            </a:r>
          </a:p>
          <a:p>
            <a:r>
              <a:rPr lang="en-US" sz="1200" dirty="0">
                <a:solidFill>
                  <a:prstClr val="black"/>
                </a:solidFill>
                <a:latin typeface="Consolas" panose="020B0609020204030204" pitchFamily="49" charset="0"/>
                <a:cs typeface="Consolas" panose="020B0609020204030204" pitchFamily="49" charset="0"/>
              </a:rPr>
              <a:t>                "boost": 15,</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"location",</a:t>
            </a:r>
          </a:p>
          <a:p>
            <a:r>
              <a:rPr lang="en-US" sz="1200" dirty="0">
                <a:solidFill>
                  <a:prstClr val="black"/>
                </a:solidFill>
                <a:latin typeface="Consolas" panose="020B0609020204030204" pitchFamily="49" charset="0"/>
                <a:cs typeface="Consolas" panose="020B0609020204030204" pitchFamily="49" charset="0"/>
              </a:rPr>
              <a:t>                "interpolation": "quadratic",</a:t>
            </a:r>
          </a:p>
          <a:p>
            <a:r>
              <a:rPr lang="en-US" sz="1200" dirty="0">
                <a:solidFill>
                  <a:prstClr val="black"/>
                </a:solidFill>
                <a:latin typeface="Consolas" panose="020B0609020204030204" pitchFamily="49" charset="0"/>
                <a:cs typeface="Consolas" panose="020B0609020204030204" pitchFamily="49" charset="0"/>
              </a:rPr>
              <a:t>                "distance":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referencePointParameter</a:t>
            </a:r>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loc</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boostingDistance</a:t>
            </a:r>
            <a:r>
              <a:rPr lang="en-US" sz="1200" dirty="0">
                <a:solidFill>
                  <a:prstClr val="black"/>
                </a:solidFill>
                <a:latin typeface="Consolas" panose="020B0609020204030204" pitchFamily="49" charset="0"/>
                <a:cs typeface="Consolas" panose="020B0609020204030204" pitchFamily="49" charset="0"/>
              </a:rPr>
              <a:t>": 250</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02272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3"/>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09335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a:t>
            </a:r>
            <a:r>
              <a:rPr lang="en-US" dirty="0" smtClean="0">
                <a:gradFill>
                  <a:gsLst>
                    <a:gs pos="0">
                      <a:srgbClr val="FFFFFF"/>
                    </a:gs>
                    <a:gs pos="100000">
                      <a:srgbClr val="FFFFFF"/>
                    </a:gs>
                  </a:gsLst>
                  <a:lin ang="5400000" scaled="1"/>
                </a:gradFill>
              </a:rPr>
              <a:t>consistency</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Elastic scale</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DocumentDB Overview</a:t>
            </a:r>
            <a:endParaRPr lang="en-US" sz="4400" dirty="0">
              <a:solidFill>
                <a:schemeClr val="tx2"/>
              </a:solidFill>
            </a:endParaRP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a:t>
            </a:r>
            <a:r>
              <a:rPr lang="en-US" dirty="0" smtClean="0">
                <a:gradFill>
                  <a:gsLst>
                    <a:gs pos="0">
                      <a:srgbClr val="FFFFFF"/>
                    </a:gs>
                    <a:gs pos="100000">
                      <a:srgbClr val="FFFFFF"/>
                    </a:gs>
                  </a:gsLst>
                  <a:lin ang="5400000" scaled="1"/>
                </a:gradFill>
              </a:rPr>
              <a:t>uery schema-free data with no secondary indices</a:t>
            </a:r>
            <a:endParaRPr lang="en-US" dirty="0">
              <a:gradFill>
                <a:gsLst>
                  <a:gs pos="0">
                    <a:srgbClr val="FFFFFF"/>
                  </a:gs>
                  <a:gs pos="100000">
                    <a:srgbClr val="FFFFFF"/>
                  </a:gs>
                </a:gsLst>
                <a:lin ang="5400000" scaled="1"/>
              </a:gradFill>
            </a:endParaRPr>
          </a:p>
          <a:p>
            <a:r>
              <a:rPr lang="en-US" dirty="0">
                <a:gradFill>
                  <a:gsLst>
                    <a:gs pos="0">
                      <a:srgbClr val="FFFFFF"/>
                    </a:gs>
                    <a:gs pos="100000">
                      <a:srgbClr val="FFFFFF"/>
                    </a:gs>
                  </a:gsLst>
                  <a:lin ang="5400000" scaled="1"/>
                </a:gradFill>
              </a:rPr>
              <a:t>Native </a:t>
            </a:r>
            <a:r>
              <a:rPr lang="en-US" dirty="0" smtClean="0">
                <a:gradFill>
                  <a:gsLst>
                    <a:gs pos="0">
                      <a:srgbClr val="FFFFFF"/>
                    </a:gs>
                    <a:gs pos="100000">
                      <a:srgbClr val="FFFFFF"/>
                    </a:gs>
                  </a:gsLst>
                  <a:lin ang="5400000" scaled="1"/>
                </a:gradFill>
              </a:rPr>
              <a:t>JavaScript transactional </a:t>
            </a:r>
            <a:r>
              <a:rPr lang="en-US" dirty="0">
                <a:gradFill>
                  <a:gsLst>
                    <a:gs pos="0">
                      <a:srgbClr val="FFFFFF"/>
                    </a:gs>
                    <a:gs pos="100000">
                      <a:srgbClr val="FFFFFF"/>
                    </a:gs>
                  </a:gsLst>
                  <a:lin ang="5400000" scaled="1"/>
                </a:gradFill>
              </a:rPr>
              <a:t>processing</a:t>
            </a:r>
          </a:p>
          <a:p>
            <a:r>
              <a:rPr lang="en-US" dirty="0" smtClean="0">
                <a:gradFill>
                  <a:gsLst>
                    <a:gs pos="0">
                      <a:srgbClr val="FFFFFF"/>
                    </a:gs>
                    <a:gs pos="100000">
                      <a:srgbClr val="FFFFFF"/>
                    </a:gs>
                  </a:gsLst>
                  <a:lin ang="5400000" scaled="1"/>
                </a:gradFill>
              </a:rPr>
              <a:t>Familiar SQL-based query language</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a:t>
            </a:r>
            <a:r>
              <a:rPr lang="en-US" sz="1200" dirty="0" smtClean="0">
                <a:gradFill>
                  <a:gsLst>
                    <a:gs pos="0">
                      <a:srgbClr val="FFFFFF"/>
                    </a:gs>
                    <a:gs pos="100000">
                      <a:srgbClr val="FFFFFF"/>
                    </a:gs>
                  </a:gsLst>
                  <a:lin ang="5400000" scaled="1"/>
                </a:gradFill>
              </a:rPr>
              <a:t>tools – REST, JSON, JavaScript</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Easy to start and </a:t>
            </a:r>
            <a:r>
              <a:rPr lang="en-US" sz="1200" dirty="0" smtClean="0">
                <a:gradFill>
                  <a:gsLst>
                    <a:gs pos="0">
                      <a:srgbClr val="FFFFFF"/>
                    </a:gs>
                    <a:gs pos="100000">
                      <a:srgbClr val="FFFFFF"/>
                    </a:gs>
                  </a:gsLst>
                  <a:lin ang="5400000" scaled="1"/>
                </a:gradFill>
              </a:rPr>
              <a:t>fully-managed</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H2 FY15</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086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3123679143"/>
      </p:ext>
    </p:extLst>
  </p:cSld>
  <p:clrMapOvr>
    <a:masterClrMapping/>
  </p:clrMapOvr>
  <p:transition>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19609696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3882737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5055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45812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17134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885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3"/>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239947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6173701" y="4169627"/>
            <a:ext cx="5493771" cy="1945464"/>
            <a:chOff x="6172143" y="4169925"/>
            <a:chExt cx="5495981" cy="1946247"/>
          </a:xfrm>
        </p:grpSpPr>
        <p:sp>
          <p:nvSpPr>
            <p:cNvPr id="53" name="Rectangle 52"/>
            <p:cNvSpPr/>
            <p:nvPr>
              <p:custDataLst>
                <p:tags r:id="rId3"/>
              </p:custDataLst>
            </p:nvPr>
          </p:nvSpPr>
          <p:spPr bwMode="auto">
            <a:xfrm>
              <a:off x="6172143" y="4169925"/>
              <a:ext cx="5495981" cy="1946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0" tIns="182806" rIns="274210" bIns="45699" numCol="1" spcCol="0" rtlCol="0" fromWordArt="0" anchor="t" anchorCtr="0" forceAA="0" compatLnSpc="1">
              <a:prstTxWarp prst="textNoShape">
                <a:avLst/>
              </a:prstTxWarp>
              <a:noAutofit/>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Our weather model and resulting data sets should be accessible to universities and other institutions.</a:t>
              </a:r>
              <a:br>
                <a:rPr lang="en-US" sz="1764" dirty="0">
                  <a:ln>
                    <a:solidFill>
                      <a:srgbClr val="FFFFFF">
                        <a:alpha val="0"/>
                      </a:srgbClr>
                    </a:solidFill>
                  </a:ln>
                  <a:solidFill>
                    <a:srgbClr val="292929">
                      <a:lumMod val="75000"/>
                      <a:lumOff val="25000"/>
                      <a:alpha val="99000"/>
                    </a:srgbClr>
                  </a:solidFill>
                </a:rPr>
              </a:br>
              <a:endParaRPr lang="en-US" sz="1764" dirty="0">
                <a:ln>
                  <a:solidFill>
                    <a:srgbClr val="FFFFFF">
                      <a:alpha val="0"/>
                    </a:srgbClr>
                  </a:solidFill>
                </a:ln>
                <a:solidFill>
                  <a:srgbClr val="292929">
                    <a:lumMod val="75000"/>
                    <a:lumOff val="25000"/>
                    <a:alpha val="99000"/>
                  </a:srgbClr>
                </a:solidFill>
              </a:endParaRP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Aerospace Development Manager, </a:t>
              </a:r>
              <a:br>
                <a:rPr lang="en-US" sz="1600" b="1"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U.S. Federal Government</a:t>
              </a:r>
            </a:p>
          </p:txBody>
        </p:sp>
        <p:pic>
          <p:nvPicPr>
            <p:cNvPr id="31"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6417" y="4169627"/>
            <a:ext cx="5493769" cy="1945465"/>
            <a:chOff x="582611" y="4169925"/>
            <a:chExt cx="5495979" cy="1946248"/>
          </a:xfrm>
        </p:grpSpPr>
        <p:sp>
          <p:nvSpPr>
            <p:cNvPr id="56" name="Rectangle 55"/>
            <p:cNvSpPr/>
            <p:nvPr>
              <p:custDataLst>
                <p:tags r:id="rId2"/>
              </p:custDataLst>
            </p:nvPr>
          </p:nvSpPr>
          <p:spPr bwMode="auto">
            <a:xfrm>
              <a:off x="582611" y="4169925"/>
              <a:ext cx="5495979" cy="194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10" tIns="182806" rIns="274210" bIns="45699" numCol="1" rtlCol="0" anchor="t" anchorCtr="0" compatLnSpc="1">
              <a:prstTxWarp prst="textNoShape">
                <a:avLst/>
              </a:prstTxWarp>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It takes more time to hand a project from the seismic guys to me to the engineers in production than it does to figure out the oil field plays.</a:t>
              </a: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Geologist</a:t>
              </a:r>
              <a:r>
                <a:rPr lang="en-US" sz="1600" dirty="0">
                  <a:ln>
                    <a:solidFill>
                      <a:srgbClr val="FFFFFF">
                        <a:alpha val="0"/>
                      </a:srgbClr>
                    </a:solidFill>
                  </a:ln>
                  <a:solidFill>
                    <a:srgbClr val="292929">
                      <a:lumMod val="75000"/>
                      <a:lumOff val="25000"/>
                      <a:alpha val="99000"/>
                    </a:srgbClr>
                  </a:solidFill>
                </a:rPr>
                <a:t>, </a:t>
              </a:r>
              <a:br>
                <a:rPr lang="en-US" sz="1600"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Major oil and gas company</a:t>
              </a:r>
              <a:endParaRPr lang="en-US" sz="2399" dirty="0">
                <a:ln>
                  <a:solidFill>
                    <a:srgbClr val="FFFFFF">
                      <a:alpha val="0"/>
                    </a:srgbClr>
                  </a:solidFill>
                </a:ln>
                <a:solidFill>
                  <a:srgbClr val="292929">
                    <a:lumMod val="75000"/>
                    <a:lumOff val="25000"/>
                    <a:alpha val="99000"/>
                  </a:srgbClr>
                </a:solidFill>
              </a:endParaRPr>
            </a:p>
          </p:txBody>
        </p:sp>
        <p:pic>
          <p:nvPicPr>
            <p:cNvPr id="33"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custDataLst>
              <p:tags r:id="rId1"/>
            </p:custDataLst>
          </p:nvPr>
        </p:nvSpPr>
        <p:spPr/>
        <p:txBody>
          <a:bodyPr>
            <a:normAutofit fontScale="90000"/>
          </a:bodyPr>
          <a:lstStyle/>
          <a:p>
            <a:r>
              <a:rPr lang="en-US" dirty="0" smtClean="0"/>
              <a:t>Big Data analytics</a:t>
            </a:r>
            <a:endParaRPr lang="en-US" dirty="0"/>
          </a:p>
        </p:txBody>
      </p:sp>
      <p:sp>
        <p:nvSpPr>
          <p:cNvPr id="3" name="Text Placeholder 2"/>
          <p:cNvSpPr>
            <a:spLocks noGrp="1"/>
          </p:cNvSpPr>
          <p:nvPr>
            <p:ph type="body" sz="quarter" idx="10"/>
          </p:nvPr>
        </p:nvSpPr>
        <p:spPr>
          <a:xfrm>
            <a:off x="599194" y="1742257"/>
            <a:ext cx="11149013" cy="553870"/>
          </a:xfrm>
        </p:spPr>
        <p:txBody>
          <a:bodyPr>
            <a:normAutofit fontScale="92500" lnSpcReduction="10000"/>
          </a:bodyPr>
          <a:lstStyle/>
          <a:p>
            <a:endParaRPr lang="en-US"/>
          </a:p>
        </p:txBody>
      </p:sp>
      <p:sp>
        <p:nvSpPr>
          <p:cNvPr id="38" name="Rectangle 37"/>
          <p:cNvSpPr>
            <a:spLocks noChangeAspect="1"/>
          </p:cNvSpPr>
          <p:nvPr/>
        </p:nvSpPr>
        <p:spPr>
          <a:xfrm>
            <a:off x="586415"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Data</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acquisition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modeling</a:t>
            </a:r>
          </a:p>
        </p:txBody>
      </p:sp>
      <p:sp>
        <p:nvSpPr>
          <p:cNvPr id="41" name="Rectangle 40"/>
          <p:cNvSpPr>
            <a:spLocks noChangeAspect="1"/>
          </p:cNvSpPr>
          <p:nvPr/>
        </p:nvSpPr>
        <p:spPr>
          <a:xfrm>
            <a:off x="3380058"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Collaboration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visualization</a:t>
            </a:r>
          </a:p>
        </p:txBody>
      </p:sp>
      <p:sp>
        <p:nvSpPr>
          <p:cNvPr id="44" name="Rectangle 43"/>
          <p:cNvSpPr>
            <a:spLocks noChangeAspect="1"/>
          </p:cNvSpPr>
          <p:nvPr/>
        </p:nvSpPr>
        <p:spPr>
          <a:xfrm>
            <a:off x="8967342"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Dissemination,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sharing,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preservation</a:t>
            </a:r>
          </a:p>
        </p:txBody>
      </p:sp>
      <p:sp>
        <p:nvSpPr>
          <p:cNvPr id="47" name="Rectangle 46"/>
          <p:cNvSpPr>
            <a:spLocks noChangeAspect="1"/>
          </p:cNvSpPr>
          <p:nvPr/>
        </p:nvSpPr>
        <p:spPr>
          <a:xfrm>
            <a:off x="6173700"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Analysis &amp;</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data mining</a:t>
            </a:r>
          </a:p>
        </p:txBody>
      </p:sp>
    </p:spTree>
    <p:extLst>
      <p:ext uri="{BB962C8B-B14F-4D97-AF65-F5344CB8AC3E}">
        <p14:creationId xmlns:p14="http://schemas.microsoft.com/office/powerpoint/2010/main" val="259847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组合 15"/>
          <p:cNvGrpSpPr/>
          <p:nvPr/>
        </p:nvGrpSpPr>
        <p:grpSpPr>
          <a:xfrm>
            <a:off x="3793273" y="1667730"/>
            <a:ext cx="5669779" cy="3501777"/>
            <a:chOff x="2272947" y="1995492"/>
            <a:chExt cx="5673541" cy="3504098"/>
          </a:xfrm>
        </p:grpSpPr>
        <p:sp>
          <p:nvSpPr>
            <p:cNvPr id="17" name="矩形 16"/>
            <p:cNvSpPr/>
            <p:nvPr/>
          </p:nvSpPr>
          <p:spPr>
            <a:xfrm>
              <a:off x="2272947" y="1995492"/>
              <a:ext cx="5547104" cy="35040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744" kern="0" dirty="0">
                  <a:solidFill>
                    <a:prstClr val="white"/>
                  </a:solidFill>
                  <a:latin typeface="Segoe UI Light" pitchFamily="34" charset="0"/>
                  <a:cs typeface="Arial"/>
                </a:rPr>
                <a:t>             </a:t>
              </a:r>
              <a:r>
                <a:rPr lang="en-US" altLang="zh-CN" sz="3136" kern="0" dirty="0">
                  <a:solidFill>
                    <a:prstClr val="white"/>
                  </a:solidFill>
                  <a:latin typeface="Segoe UI Light" pitchFamily="34" charset="0"/>
                  <a:cs typeface="Arial"/>
                </a:rPr>
                <a:t> </a:t>
              </a:r>
              <a:r>
                <a:rPr lang="zh-CN" altLang="en-US" sz="1960" b="1" kern="0" dirty="0">
                  <a:solidFill>
                    <a:prstClr val="white"/>
                  </a:solidFill>
                  <a:latin typeface="Segoe UI Light" pitchFamily="34" charset="0"/>
                  <a:cs typeface="Arial"/>
                </a:rPr>
                <a:t>         </a:t>
              </a:r>
              <a:r>
                <a:rPr lang="en-US" altLang="zh-CN" sz="2744" b="1" kern="0" dirty="0">
                  <a:solidFill>
                    <a:prstClr val="white"/>
                  </a:solidFill>
                  <a:latin typeface="Segoe UI Light" pitchFamily="34" charset="0"/>
                  <a:cs typeface="Arial"/>
                </a:rPr>
                <a:t>Internet of </a:t>
              </a:r>
              <a:r>
                <a:rPr lang="en-US" altLang="zh-CN" sz="2744" b="1" kern="0" dirty="0" smtClean="0">
                  <a:solidFill>
                    <a:prstClr val="white"/>
                  </a:solidFill>
                  <a:latin typeface="Segoe UI Light" pitchFamily="34" charset="0"/>
                  <a:cs typeface="Arial"/>
                </a:rPr>
                <a:t>Things</a:t>
              </a:r>
              <a:endParaRPr lang="en-US" altLang="zh-CN" sz="2744" b="1" kern="0" dirty="0">
                <a:solidFill>
                  <a:prstClr val="white"/>
                </a:solidFill>
                <a:latin typeface="Segoe UI Light" pitchFamily="34" charset="0"/>
                <a:cs typeface="Arial"/>
              </a:endParaRPr>
            </a:p>
          </p:txBody>
        </p:sp>
        <p:sp>
          <p:nvSpPr>
            <p:cNvPr id="34" name="TextBox 33"/>
            <p:cNvSpPr txBox="1"/>
            <p:nvPr/>
          </p:nvSpPr>
          <p:spPr>
            <a:xfrm>
              <a:off x="6006583" y="2815115"/>
              <a:ext cx="11571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06583" y="3193406"/>
              <a:ext cx="838313"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006582" y="5098139"/>
              <a:ext cx="129866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20998" y="2222707"/>
              <a:ext cx="1328719"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006582" y="3945910"/>
              <a:ext cx="152479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006582" y="4329987"/>
              <a:ext cx="1348200"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006582" y="4714064"/>
              <a:ext cx="840237"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006583" y="2497467"/>
              <a:ext cx="1141577" cy="296440"/>
            </a:xfrm>
            <a:prstGeom prst="rect">
              <a:avLst/>
            </a:prstGeom>
            <a:noFill/>
            <a:ln>
              <a:noFill/>
            </a:ln>
            <a:effectLst/>
          </p:spPr>
          <p:txBody>
            <a:bodyPr wrap="square" rtlCol="0">
              <a:spAutoFit/>
            </a:bodyPr>
            <a:lstStyle/>
            <a:p>
              <a:pPr defTabSz="815782">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497467"/>
              <a:ext cx="106508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97467"/>
              <a:ext cx="18767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6006583" y="3577483"/>
              <a:ext cx="1939905" cy="280791"/>
            </a:xfrm>
            <a:prstGeom prst="rect">
              <a:avLst/>
            </a:prstGeom>
            <a:noFill/>
            <a:ln>
              <a:noFill/>
            </a:ln>
          </p:spPr>
          <p:txBody>
            <a:bodyPr wrap="square" rtlCol="0">
              <a:spAutoFit/>
            </a:bodyPr>
            <a:lstStyle/>
            <a:p>
              <a:pPr defTabSz="815782">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3272" y="2542085"/>
            <a:ext cx="3677159" cy="2627420"/>
            <a:chOff x="2272946" y="2870427"/>
            <a:chExt cx="3679597" cy="2629163"/>
          </a:xfrm>
          <a:solidFill>
            <a:schemeClr val="accent2">
              <a:lumMod val="60000"/>
              <a:lumOff val="40000"/>
            </a:schemeClr>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598" kern="0" dirty="0">
                  <a:solidFill>
                    <a:prstClr val="white"/>
                  </a:solidFill>
                  <a:latin typeface="Segoe UI Light" pitchFamily="34" charset="0"/>
                  <a:cs typeface="Arial"/>
                </a:rPr>
                <a:t>             </a:t>
              </a:r>
              <a:r>
                <a:rPr lang="en-US" altLang="zh-CN" sz="2598" kern="0" dirty="0" smtClean="0">
                  <a:solidFill>
                    <a:prstClr val="white"/>
                  </a:solidFill>
                  <a:latin typeface="Segoe UI Light" pitchFamily="34" charset="0"/>
                  <a:cs typeface="Arial"/>
                </a:rPr>
                <a:t>Modern </a:t>
              </a:r>
              <a:r>
                <a:rPr lang="en-US" altLang="zh-CN" sz="2744" kern="0" dirty="0" smtClean="0">
                  <a:solidFill>
                    <a:prstClr val="white"/>
                  </a:solidFill>
                  <a:latin typeface="Segoe UI Light" pitchFamily="34" charset="0"/>
                  <a:cs typeface="Arial"/>
                </a:rPr>
                <a:t>Web</a:t>
              </a:r>
              <a:endParaRPr lang="en-US" altLang="zh-CN" sz="2744" kern="0" dirty="0">
                <a:solidFill>
                  <a:prstClr val="white"/>
                </a:solidFill>
                <a:latin typeface="Segoe UI Light" pitchFamily="34" charset="0"/>
                <a:cs typeface="Arial"/>
              </a:endParaRPr>
            </a:p>
          </p:txBody>
        </p:sp>
        <p:sp>
          <p:nvSpPr>
            <p:cNvPr id="22" name="TextBox 21"/>
            <p:cNvSpPr txBox="1"/>
            <p:nvPr/>
          </p:nvSpPr>
          <p:spPr>
            <a:xfrm>
              <a:off x="2360389" y="3054763"/>
              <a:ext cx="7620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439056" y="3381792"/>
              <a:ext cx="1172749"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464383" y="3381792"/>
              <a:ext cx="11695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39056" y="3802617"/>
              <a:ext cx="13916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39056" y="4223442"/>
              <a:ext cx="1450560" cy="296440"/>
            </a:xfrm>
            <a:prstGeom prst="rect">
              <a:avLst/>
            </a:prstGeom>
            <a:noFill/>
          </p:spPr>
          <p:txBody>
            <a:bodyPr wrap="square" rtlCol="0">
              <a:spAutoFit/>
            </a:bodyPr>
            <a:lstStyle/>
            <a:p>
              <a:pPr defTabSz="815782">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439056" y="4644267"/>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39056" y="5065093"/>
              <a:ext cx="151073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3271" y="3421349"/>
            <a:ext cx="2082673" cy="1748160"/>
            <a:chOff x="2272945" y="3750273"/>
            <a:chExt cx="2084055" cy="1749317"/>
          </a:xfrm>
          <a:solidFill>
            <a:schemeClr val="bg2"/>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198" kern="0" dirty="0">
                  <a:solidFill>
                    <a:srgbClr val="44546A"/>
                  </a:solidFill>
                  <a:latin typeface="Segoe UI Light" pitchFamily="34" charset="0"/>
                  <a:cs typeface="Arial"/>
                </a:rPr>
                <a:t>   </a:t>
              </a:r>
              <a:r>
                <a:rPr lang="en-US" altLang="zh-CN" sz="2744" kern="0" dirty="0">
                  <a:solidFill>
                    <a:srgbClr val="44546A"/>
                  </a:solidFill>
                  <a:latin typeface="Segoe UI Light" pitchFamily="34" charset="0"/>
                  <a:cs typeface="Arial"/>
                </a:rPr>
                <a:t>ERP / CRM</a:t>
              </a:r>
            </a:p>
          </p:txBody>
        </p:sp>
        <p:sp>
          <p:nvSpPr>
            <p:cNvPr id="20" name="TextBox 19"/>
            <p:cNvSpPr txBox="1"/>
            <p:nvPr/>
          </p:nvSpPr>
          <p:spPr>
            <a:xfrm>
              <a:off x="3224565" y="5060675"/>
              <a:ext cx="1132435"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Sales Pipeline</a:t>
              </a:r>
            </a:p>
          </p:txBody>
        </p:sp>
        <p:sp>
          <p:nvSpPr>
            <p:cNvPr id="21" name="TextBox 20"/>
            <p:cNvSpPr txBox="1"/>
            <p:nvPr/>
          </p:nvSpPr>
          <p:spPr>
            <a:xfrm>
              <a:off x="2333398" y="4253115"/>
              <a:ext cx="879911"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Payables</a:t>
              </a:r>
            </a:p>
          </p:txBody>
        </p:sp>
        <p:sp>
          <p:nvSpPr>
            <p:cNvPr id="30" name="TextBox 29"/>
            <p:cNvSpPr txBox="1"/>
            <p:nvPr/>
          </p:nvSpPr>
          <p:spPr>
            <a:xfrm>
              <a:off x="2333398" y="4656896"/>
              <a:ext cx="746469"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Payroll</a:t>
              </a:r>
            </a:p>
          </p:txBody>
        </p:sp>
        <p:sp>
          <p:nvSpPr>
            <p:cNvPr id="31" name="TextBox 30"/>
            <p:cNvSpPr txBox="1"/>
            <p:nvPr/>
          </p:nvSpPr>
          <p:spPr>
            <a:xfrm>
              <a:off x="2333398" y="5060677"/>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Inventory</a:t>
              </a:r>
            </a:p>
          </p:txBody>
        </p:sp>
        <p:sp>
          <p:nvSpPr>
            <p:cNvPr id="32" name="TextBox 31"/>
            <p:cNvSpPr txBox="1"/>
            <p:nvPr/>
          </p:nvSpPr>
          <p:spPr>
            <a:xfrm>
              <a:off x="3224565" y="4248759"/>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Contacts</a:t>
              </a:r>
            </a:p>
          </p:txBody>
        </p:sp>
        <p:sp>
          <p:nvSpPr>
            <p:cNvPr id="33" name="TextBox 32"/>
            <p:cNvSpPr txBox="1"/>
            <p:nvPr/>
          </p:nvSpPr>
          <p:spPr>
            <a:xfrm>
              <a:off x="3224565" y="4657611"/>
              <a:ext cx="1122170"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Deal Tracking</a:t>
              </a:r>
            </a:p>
          </p:txBody>
        </p:sp>
      </p:grpSp>
      <p:grpSp>
        <p:nvGrpSpPr>
          <p:cNvPr id="48" name="组合 47"/>
          <p:cNvGrpSpPr/>
          <p:nvPr/>
        </p:nvGrpSpPr>
        <p:grpSpPr>
          <a:xfrm>
            <a:off x="1994267" y="1012730"/>
            <a:ext cx="8275433" cy="4675072"/>
            <a:chOff x="485474" y="1395134"/>
            <a:chExt cx="8280920" cy="4678171"/>
          </a:xfrm>
        </p:grpSpPr>
        <p:grpSp>
          <p:nvGrpSpPr>
            <p:cNvPr id="8" name="组合 7"/>
            <p:cNvGrpSpPr/>
            <p:nvPr/>
          </p:nvGrpSpPr>
          <p:grpSpPr>
            <a:xfrm>
              <a:off x="485474" y="2421467"/>
              <a:ext cx="842973" cy="2976898"/>
              <a:chOff x="485474" y="2421467"/>
              <a:chExt cx="842973" cy="2976898"/>
            </a:xfrm>
          </p:grpSpPr>
          <p:sp>
            <p:nvSpPr>
              <p:cNvPr id="9" name="TextBox 8"/>
              <p:cNvSpPr txBox="1"/>
              <p:nvPr/>
            </p:nvSpPr>
            <p:spPr>
              <a:xfrm>
                <a:off x="485474" y="4161925"/>
                <a:ext cx="822535"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Terabytes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10e12</a:t>
                </a:r>
                <a:r>
                  <a:rPr lang="en-US" sz="1176" kern="0" dirty="0">
                    <a:solidFill>
                      <a:srgbClr val="FFFFFF"/>
                    </a:solidFill>
                    <a:cs typeface="Segoe UI" panose="020B0502040204020203" pitchFamily="34" charset="0"/>
                  </a:rPr>
                  <a:t>)</a:t>
                </a:r>
              </a:p>
            </p:txBody>
          </p:sp>
          <p:sp>
            <p:nvSpPr>
              <p:cNvPr id="10" name="TextBox 9"/>
              <p:cNvSpPr txBox="1"/>
              <p:nvPr/>
            </p:nvSpPr>
            <p:spPr>
              <a:xfrm>
                <a:off x="485474" y="4945593"/>
                <a:ext cx="842973"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Gigabytes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10e9</a:t>
                </a:r>
                <a:r>
                  <a:rPr lang="en-US" sz="1176" kern="0" dirty="0">
                    <a:solidFill>
                      <a:srgbClr val="FFFFFF"/>
                    </a:solidFill>
                    <a:cs typeface="Segoe UI" panose="020B0502040204020203" pitchFamily="34" charset="0"/>
                  </a:rPr>
                  <a:t>)</a:t>
                </a:r>
              </a:p>
            </p:txBody>
          </p:sp>
          <p:sp>
            <p:nvSpPr>
              <p:cNvPr id="11" name="TextBox 10"/>
              <p:cNvSpPr txBox="1"/>
              <p:nvPr/>
            </p:nvSpPr>
            <p:spPr>
              <a:xfrm>
                <a:off x="485474" y="2421467"/>
                <a:ext cx="759650" cy="452772"/>
              </a:xfrm>
              <a:prstGeom prst="rect">
                <a:avLst/>
              </a:prstGeom>
              <a:noFill/>
              <a:ln>
                <a:noFill/>
              </a:ln>
            </p:spPr>
            <p:txBody>
              <a:bodyPr wrap="none" rtlCol="0">
                <a:spAutoFit/>
              </a:bodyPr>
              <a:lstStyle/>
              <a:p>
                <a:pPr defTabSz="815782">
                  <a:defRPr/>
                </a:pPr>
                <a:r>
                  <a:rPr lang="en-US" sz="1176" kern="0" dirty="0">
                    <a:solidFill>
                      <a:srgbClr val="FFFFFF"/>
                    </a:solidFill>
                    <a:cs typeface="Segoe UI" panose="020B0502040204020203" pitchFamily="34" charset="0"/>
                  </a:rPr>
                  <a:t>Exabytes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10e18</a:t>
                </a:r>
                <a:r>
                  <a:rPr lang="en-US" sz="1176" kern="0" dirty="0">
                    <a:solidFill>
                      <a:srgbClr val="FFFFFF"/>
                    </a:solidFill>
                    <a:cs typeface="Segoe UI" panose="020B0502040204020203" pitchFamily="34" charset="0"/>
                  </a:rPr>
                  <a:t>)</a:t>
                </a:r>
              </a:p>
            </p:txBody>
          </p:sp>
          <p:sp>
            <p:nvSpPr>
              <p:cNvPr id="12" name="TextBox 11"/>
              <p:cNvSpPr txBox="1"/>
              <p:nvPr/>
            </p:nvSpPr>
            <p:spPr>
              <a:xfrm>
                <a:off x="485474" y="3378257"/>
                <a:ext cx="828824"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Petabytes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10e15</a:t>
                </a:r>
                <a:r>
                  <a:rPr lang="en-US" sz="1176" kern="0" dirty="0">
                    <a:solidFill>
                      <a:srgbClr val="FFFFFF"/>
                    </a:solidFill>
                    <a:cs typeface="Segoe UI" panose="020B0502040204020203" pitchFamily="34" charset="0"/>
                  </a:rPr>
                  <a:t>)</a:t>
                </a:r>
              </a:p>
            </p:txBody>
          </p:sp>
        </p:grpSp>
        <p:grpSp>
          <p:nvGrpSpPr>
            <p:cNvPr id="18" name="组合 17"/>
            <p:cNvGrpSpPr/>
            <p:nvPr/>
          </p:nvGrpSpPr>
          <p:grpSpPr>
            <a:xfrm>
              <a:off x="1348160" y="1395134"/>
              <a:ext cx="7418234" cy="4678171"/>
              <a:chOff x="1348160" y="1395134"/>
              <a:chExt cx="7418234" cy="4678171"/>
            </a:xfrm>
          </p:grpSpPr>
          <p:grpSp>
            <p:nvGrpSpPr>
              <p:cNvPr id="47" name="组合 46"/>
              <p:cNvGrpSpPr/>
              <p:nvPr/>
            </p:nvGrpSpPr>
            <p:grpSpPr>
              <a:xfrm>
                <a:off x="1493586" y="5236829"/>
                <a:ext cx="7272808" cy="836476"/>
                <a:chOff x="1493586" y="5236829"/>
                <a:chExt cx="7272808" cy="836476"/>
              </a:xfrm>
            </p:grpSpPr>
            <p:sp>
              <p:nvSpPr>
                <p:cNvPr id="4" name="上箭头 2"/>
                <p:cNvSpPr/>
                <p:nvPr/>
              </p:nvSpPr>
              <p:spPr>
                <a:xfrm rot="5400000" flipH="1">
                  <a:off x="4711752" y="201866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13" name="TextBox 12"/>
                <p:cNvSpPr txBox="1"/>
                <p:nvPr/>
              </p:nvSpPr>
              <p:spPr>
                <a:xfrm>
                  <a:off x="2285670" y="5735572"/>
                  <a:ext cx="5544620" cy="273295"/>
                </a:xfrm>
                <a:prstGeom prst="rect">
                  <a:avLst/>
                </a:prstGeom>
              </p:spPr>
              <p:txBody>
                <a:bodyPr vert="horz" wrap="square" lIns="130537" tIns="65268" rIns="130537" bIns="65268" rtlCol="0" anchor="ctr" anchorCtr="0">
                  <a:noAutofit/>
                </a:bodyPr>
                <a:lstStyle/>
                <a:p>
                  <a:pPr algn="ctr" defTabSz="407893">
                    <a:spcBef>
                      <a:spcPct val="20000"/>
                    </a:spcBef>
                  </a:pPr>
                  <a:r>
                    <a:rPr lang="en-US" sz="2399" dirty="0">
                      <a:solidFill>
                        <a:prstClr val="white"/>
                      </a:solidFill>
                      <a:latin typeface="Segoe UI Light" pitchFamily="34" charset="0"/>
                      <a:cs typeface="Arial Bold"/>
                    </a:rPr>
                    <a:t>      </a:t>
                  </a:r>
                  <a:r>
                    <a:rPr lang="en-US" sz="2399" b="1" spc="98" dirty="0">
                      <a:solidFill>
                        <a:prstClr val="white"/>
                      </a:solidFill>
                      <a:latin typeface="Segoe UI Light" pitchFamily="34" charset="0"/>
                      <a:cs typeface="Arial Bold"/>
                    </a:rPr>
                    <a:t>Velocity | </a:t>
                  </a:r>
                  <a:r>
                    <a:rPr lang="en-US" sz="2399" b="1" spc="98" dirty="0" smtClean="0">
                      <a:solidFill>
                        <a:prstClr val="white"/>
                      </a:solidFill>
                      <a:latin typeface="Segoe UI Light" pitchFamily="34" charset="0"/>
                      <a:cs typeface="Arial Bold"/>
                    </a:rPr>
                    <a:t>Variety </a:t>
                  </a:r>
                  <a:r>
                    <a:rPr lang="en-US" sz="2399" b="1" spc="98" dirty="0">
                      <a:solidFill>
                        <a:prstClr val="white"/>
                      </a:solidFill>
                      <a:latin typeface="Segoe UI Light" pitchFamily="34" charset="0"/>
                      <a:cs typeface="Arial Bold"/>
                    </a:rPr>
                    <a:t>| </a:t>
                  </a:r>
                  <a:r>
                    <a:rPr lang="en-US" sz="2399" b="1" spc="98" dirty="0" smtClean="0">
                      <a:solidFill>
                        <a:prstClr val="white"/>
                      </a:solidFill>
                      <a:latin typeface="Segoe UI Light" pitchFamily="34" charset="0"/>
                      <a:cs typeface="Arial Bold"/>
                    </a:rPr>
                    <a:t>Variability</a:t>
                  </a:r>
                  <a:endParaRPr lang="en-US" sz="2399" b="1" spc="98" dirty="0">
                    <a:solidFill>
                      <a:prstClr val="white"/>
                    </a:solidFill>
                    <a:latin typeface="Segoe UI Light" pitchFamily="34" charset="0"/>
                    <a:cs typeface="Arial Bold"/>
                  </a:endParaRPr>
                </a:p>
              </p:txBody>
            </p:sp>
          </p:grpSp>
          <p:grpSp>
            <p:nvGrpSpPr>
              <p:cNvPr id="6" name="组合 5"/>
              <p:cNvGrpSpPr/>
              <p:nvPr/>
            </p:nvGrpSpPr>
            <p:grpSpPr>
              <a:xfrm>
                <a:off x="1348160" y="1395134"/>
                <a:ext cx="847288" cy="4678171"/>
                <a:chOff x="1348160" y="1395134"/>
                <a:chExt cx="847288" cy="4678171"/>
              </a:xfrm>
            </p:grpSpPr>
            <p:sp>
              <p:nvSpPr>
                <p:cNvPr id="3" name="上箭头 2"/>
                <p:cNvSpPr/>
                <p:nvPr/>
              </p:nvSpPr>
              <p:spPr>
                <a:xfrm>
                  <a:off x="1403360" y="1395134"/>
                  <a:ext cx="792088" cy="4678171"/>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7" name="TextBox 6"/>
                <p:cNvSpPr txBox="1"/>
                <p:nvPr/>
              </p:nvSpPr>
              <p:spPr>
                <a:xfrm rot="16200000">
                  <a:off x="-157790" y="3771303"/>
                  <a:ext cx="3476430" cy="309338"/>
                </a:xfrm>
                <a:prstGeom prst="rect">
                  <a:avLst/>
                </a:prstGeom>
              </p:spPr>
              <p:txBody>
                <a:bodyPr vert="horz" wrap="square" lIns="130537" tIns="65268" rIns="130537" bIns="65268" rtlCol="0" anchor="ctr" anchorCtr="0">
                  <a:noAutofit/>
                </a:bodyPr>
                <a:lstStyle/>
                <a:p>
                  <a:pPr algn="ctr" defTabSz="407893">
                    <a:spcBef>
                      <a:spcPct val="20000"/>
                    </a:spcBef>
                  </a:pPr>
                  <a:r>
                    <a:rPr lang="en-US" sz="2399" b="1" dirty="0">
                      <a:solidFill>
                        <a:srgbClr val="FFFFFF"/>
                      </a:solidFill>
                      <a:latin typeface="Segoe UI Light" pitchFamily="34" charset="0"/>
                      <a:cs typeface="Arial Bold"/>
                    </a:rPr>
                    <a:t>Volume</a:t>
                  </a:r>
                </a:p>
              </p:txBody>
            </p:sp>
            <p:sp>
              <p:nvSpPr>
                <p:cNvPr id="5" name="矩形 4"/>
                <p:cNvSpPr/>
                <p:nvPr/>
              </p:nvSpPr>
              <p:spPr>
                <a:xfrm rot="16200000">
                  <a:off x="1486619" y="4038060"/>
                  <a:ext cx="184805" cy="461723"/>
                </a:xfrm>
                <a:prstGeom prst="rect">
                  <a:avLst/>
                </a:prstGeom>
              </p:spPr>
              <p:txBody>
                <a:bodyPr wrap="none">
                  <a:spAutoFit/>
                </a:bodyPr>
                <a:lstStyle/>
                <a:p>
                  <a:pPr defTabSz="1218387"/>
                  <a:endParaRPr lang="zh-CN" altLang="en-US" sz="2399" dirty="0">
                    <a:solidFill>
                      <a:prstClr val="white"/>
                    </a:solidFill>
                    <a:latin typeface="微软雅黑" pitchFamily="34" charset="-122"/>
                    <a:ea typeface="微软雅黑" pitchFamily="34" charset="-122"/>
                  </a:endParaRPr>
                </a:p>
              </p:txBody>
            </p:sp>
          </p:grpSp>
        </p:grpSp>
      </p:grpSp>
      <p:sp>
        <p:nvSpPr>
          <p:cNvPr id="63" name="矩形 13"/>
          <p:cNvSpPr/>
          <p:nvPr/>
        </p:nvSpPr>
        <p:spPr>
          <a:xfrm>
            <a:off x="3793270" y="5803984"/>
            <a:ext cx="2082673" cy="537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srgbClr val="44546A"/>
                </a:solidFill>
                <a:latin typeface="Segoe UI Light" pitchFamily="34" charset="0"/>
                <a:cs typeface="Arial"/>
              </a:rPr>
              <a:t>   ERP / CRM</a:t>
            </a:r>
          </a:p>
        </p:txBody>
      </p:sp>
      <p:sp>
        <p:nvSpPr>
          <p:cNvPr id="71" name="矩形 14"/>
          <p:cNvSpPr/>
          <p:nvPr/>
        </p:nvSpPr>
        <p:spPr>
          <a:xfrm>
            <a:off x="5870599" y="5803983"/>
            <a:ext cx="1599830" cy="53771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  </a:t>
            </a:r>
            <a:r>
              <a:rPr lang="en-US" altLang="zh-CN" sz="1764" kern="0" dirty="0" smtClean="0">
                <a:solidFill>
                  <a:prstClr val="white"/>
                </a:solidFill>
                <a:latin typeface="Segoe UI Light" pitchFamily="34" charset="0"/>
                <a:cs typeface="Arial"/>
              </a:rPr>
              <a:t>Modern Web</a:t>
            </a:r>
            <a:endParaRPr lang="en-US" altLang="zh-CN" sz="1764" kern="0" dirty="0">
              <a:solidFill>
                <a:prstClr val="white"/>
              </a:solidFill>
              <a:latin typeface="Segoe UI Light" pitchFamily="34" charset="0"/>
              <a:cs typeface="Arial"/>
            </a:endParaRPr>
          </a:p>
        </p:txBody>
      </p:sp>
      <p:sp>
        <p:nvSpPr>
          <p:cNvPr id="81" name="矩形 16"/>
          <p:cNvSpPr/>
          <p:nvPr/>
        </p:nvSpPr>
        <p:spPr>
          <a:xfrm>
            <a:off x="7470431" y="5803692"/>
            <a:ext cx="1863784" cy="5377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09" tIns="45689" rIns="44809"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Internet of </a:t>
            </a:r>
            <a:r>
              <a:rPr lang="en-US" altLang="zh-CN" sz="1764" kern="0" dirty="0" smtClean="0">
                <a:solidFill>
                  <a:prstClr val="white"/>
                </a:solidFill>
                <a:latin typeface="Segoe UI Light" pitchFamily="34" charset="0"/>
                <a:cs typeface="Arial"/>
              </a:rPr>
              <a:t>Things</a:t>
            </a:r>
            <a:endParaRPr lang="en-US" altLang="zh-CN" sz="1372" kern="0" dirty="0">
              <a:solidFill>
                <a:prstClr val="white"/>
              </a:solidFill>
              <a:latin typeface="Segoe UI Light" pitchFamily="34" charset="0"/>
              <a:cs typeface="Arial"/>
            </a:endParaRPr>
          </a:p>
        </p:txBody>
      </p:sp>
      <p:sp>
        <p:nvSpPr>
          <p:cNvPr id="2" name="Title 1"/>
          <p:cNvSpPr>
            <a:spLocks noGrp="1"/>
          </p:cNvSpPr>
          <p:nvPr>
            <p:ph type="title"/>
          </p:nvPr>
        </p:nvSpPr>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944198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3542563" y="1328269"/>
            <a:ext cx="5085547" cy="4567635"/>
            <a:chOff x="3540868" y="1326872"/>
            <a:chExt cx="5088917" cy="4570667"/>
          </a:xfrm>
        </p:grpSpPr>
        <p:cxnSp>
          <p:nvCxnSpPr>
            <p:cNvPr id="9" name="Straight Connector 8"/>
            <p:cNvCxnSpPr/>
            <p:nvPr/>
          </p:nvCxnSpPr>
          <p:spPr>
            <a:xfrm>
              <a:off x="6031149" y="1396874"/>
              <a:ext cx="0" cy="4500665"/>
            </a:xfrm>
            <a:prstGeom prst="line">
              <a:avLst/>
            </a:prstGeom>
            <a:ln w="28575">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326872"/>
              <a:ext cx="1776663"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Authoring Jobs</a:t>
              </a:r>
            </a:p>
          </p:txBody>
        </p:sp>
        <p:sp>
          <p:nvSpPr>
            <p:cNvPr id="14" name="TextBox 13"/>
            <p:cNvSpPr txBox="1"/>
            <p:nvPr/>
          </p:nvSpPr>
          <p:spPr>
            <a:xfrm>
              <a:off x="6705869" y="1326872"/>
              <a:ext cx="1923916"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App Integration </a:t>
              </a:r>
            </a:p>
          </p:txBody>
        </p:sp>
      </p:grpSp>
      <p:sp>
        <p:nvSpPr>
          <p:cNvPr id="2" name="Title 1"/>
          <p:cNvSpPr>
            <a:spLocks noGrp="1"/>
          </p:cNvSpPr>
          <p:nvPr>
            <p:ph type="title"/>
          </p:nvPr>
        </p:nvSpPr>
        <p:spPr/>
        <p:txBody>
          <a:bodyPr>
            <a:normAutofit fontScale="90000"/>
          </a:bodyPr>
          <a:lstStyle/>
          <a:p>
            <a:r>
              <a:rPr lang="en-US" dirty="0" smtClean="0"/>
              <a:t>Building developer experiences</a:t>
            </a:r>
            <a:endParaRPr lang="en-US" dirty="0"/>
          </a:p>
        </p:txBody>
      </p:sp>
      <p:sp>
        <p:nvSpPr>
          <p:cNvPr id="3" name="Rectangle 2"/>
          <p:cNvSpPr/>
          <p:nvPr/>
        </p:nvSpPr>
        <p:spPr bwMode="auto">
          <a:xfrm>
            <a:off x="3143992" y="5374864"/>
            <a:ext cx="5774402" cy="10531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Core Hadoop</a:t>
            </a:r>
          </a:p>
        </p:txBody>
      </p:sp>
      <p:sp>
        <p:nvSpPr>
          <p:cNvPr id="5" name="Rectangle 4"/>
          <p:cNvSpPr/>
          <p:nvPr/>
        </p:nvSpPr>
        <p:spPr bwMode="auto">
          <a:xfrm>
            <a:off x="3143992" y="4218039"/>
            <a:ext cx="5774402" cy="9364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Consistent REST APIs</a:t>
            </a:r>
          </a:p>
        </p:txBody>
      </p:sp>
      <p:sp>
        <p:nvSpPr>
          <p:cNvPr id="6" name="Rectangle 5"/>
          <p:cNvSpPr/>
          <p:nvPr/>
        </p:nvSpPr>
        <p:spPr bwMode="auto">
          <a:xfrm>
            <a:off x="3143992" y="3032295"/>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Breadth of clients (Java, JS,</a:t>
            </a:r>
            <a:br>
              <a:rPr lang="en-US" sz="2156" dirty="0">
                <a:gradFill>
                  <a:gsLst>
                    <a:gs pos="0">
                      <a:srgbClr val="FFFFFF"/>
                    </a:gs>
                    <a:gs pos="100000">
                      <a:srgbClr val="FFFFFF"/>
                    </a:gs>
                  </a:gsLst>
                  <a:lin ang="5400000" scaled="0"/>
                </a:gradFill>
                <a:ea typeface="Segoe UI" pitchFamily="34" charset="0"/>
                <a:cs typeface="Segoe UI" pitchFamily="34" charset="0"/>
              </a:rPr>
            </a:br>
            <a:r>
              <a:rPr lang="en-US" sz="2156" dirty="0">
                <a:gradFill>
                  <a:gsLst>
                    <a:gs pos="0">
                      <a:srgbClr val="FFFFFF"/>
                    </a:gs>
                    <a:gs pos="100000">
                      <a:srgbClr val="FFFFFF"/>
                    </a:gs>
                  </a:gsLst>
                  <a:lin ang="5400000" scaled="0"/>
                </a:gradFill>
                <a:ea typeface="Segoe UI" pitchFamily="34" charset="0"/>
                <a:cs typeface="Segoe UI" pitchFamily="34" charset="0"/>
              </a:rPr>
              <a:t>Microsoft .NET)</a:t>
            </a:r>
          </a:p>
        </p:txBody>
      </p:sp>
      <p:sp>
        <p:nvSpPr>
          <p:cNvPr id="7" name="Rectangle 6"/>
          <p:cNvSpPr/>
          <p:nvPr/>
        </p:nvSpPr>
        <p:spPr bwMode="auto">
          <a:xfrm>
            <a:off x="3469651" y="5551468"/>
            <a:ext cx="5123082" cy="500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solidFill>
                  <a:srgbClr val="44546A"/>
                </a:solidFill>
                <a:ea typeface="Segoe UI" pitchFamily="34" charset="0"/>
                <a:cs typeface="Segoe UI" pitchFamily="34" charset="0"/>
              </a:rPr>
              <a:t>Authoring frameworks and languages </a:t>
            </a:r>
          </a:p>
        </p:txBody>
      </p:sp>
      <p:sp>
        <p:nvSpPr>
          <p:cNvPr id="8" name="Rectangle 7"/>
          <p:cNvSpPr/>
          <p:nvPr/>
        </p:nvSpPr>
        <p:spPr bwMode="auto">
          <a:xfrm>
            <a:off x="3143992" y="1846551"/>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End-user tooling (IDEs, analyst tools, Command lines)</a:t>
            </a:r>
          </a:p>
        </p:txBody>
      </p:sp>
      <p:grpSp>
        <p:nvGrpSpPr>
          <p:cNvPr id="23" name="Group 22"/>
          <p:cNvGrpSpPr/>
          <p:nvPr/>
        </p:nvGrpSpPr>
        <p:grpSpPr>
          <a:xfrm>
            <a:off x="9130031" y="3862742"/>
            <a:ext cx="2409411" cy="1512124"/>
            <a:chOff x="9132041" y="3863028"/>
            <a:chExt cx="2411009" cy="1513126"/>
          </a:xfrm>
        </p:grpSpPr>
        <p:sp>
          <p:nvSpPr>
            <p:cNvPr id="15" name="Left Brace 14"/>
            <p:cNvSpPr/>
            <p:nvPr/>
          </p:nvSpPr>
          <p:spPr>
            <a:xfrm>
              <a:off x="9132041" y="3863028"/>
              <a:ext cx="251164"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6" name="TextBox 15"/>
            <p:cNvSpPr txBox="1"/>
            <p:nvPr/>
          </p:nvSpPr>
          <p:spPr>
            <a:xfrm>
              <a:off x="9539152" y="4088298"/>
              <a:ext cx="2003898" cy="1086652"/>
            </a:xfrm>
            <a:prstGeom prst="rect">
              <a:avLst/>
            </a:prstGeom>
            <a:noFill/>
          </p:spPr>
          <p:txBody>
            <a:bodyPr wrap="square" lIns="0" tIns="0" rIns="0" bIns="0" rtlCol="0">
              <a:spAutoFit/>
            </a:bodyPr>
            <a:lstStyle/>
            <a:p>
              <a:pPr defTabSz="1218387"/>
              <a:r>
                <a:rPr lang="en-US" sz="1764" spc="-70" dirty="0">
                  <a:solidFill>
                    <a:srgbClr val="00B0F0"/>
                  </a:solidFill>
                </a:rPr>
                <a:t>Connectivity</a:t>
              </a:r>
            </a:p>
            <a:p>
              <a:pPr defTabSz="1218387"/>
              <a:r>
                <a:rPr lang="en-US" sz="1764" spc="-70" dirty="0">
                  <a:solidFill>
                    <a:srgbClr val="00B0F0"/>
                  </a:solidFill>
                </a:rPr>
                <a:t>Programmability</a:t>
              </a:r>
            </a:p>
            <a:p>
              <a:pPr defTabSz="1218387"/>
              <a:r>
                <a:rPr lang="en-US" sz="1764" spc="-70" dirty="0">
                  <a:solidFill>
                    <a:srgbClr val="00B0F0"/>
                  </a:solidFill>
                </a:rPr>
                <a:t>Security</a:t>
              </a:r>
            </a:p>
            <a:p>
              <a:pPr defTabSz="1218387"/>
              <a:r>
                <a:rPr lang="en-US" sz="1764" spc="-70" dirty="0">
                  <a:solidFill>
                    <a:srgbClr val="00B0F0"/>
                  </a:solidFill>
                </a:rPr>
                <a:t>Loosely coupled</a:t>
              </a:r>
            </a:p>
          </p:txBody>
        </p:sp>
      </p:grpSp>
      <p:grpSp>
        <p:nvGrpSpPr>
          <p:cNvPr id="19" name="Group 18"/>
          <p:cNvGrpSpPr/>
          <p:nvPr/>
        </p:nvGrpSpPr>
        <p:grpSpPr>
          <a:xfrm>
            <a:off x="4039" y="2811945"/>
            <a:ext cx="2652136" cy="1438735"/>
            <a:chOff x="0" y="2811537"/>
            <a:chExt cx="2653896" cy="1439693"/>
          </a:xfrm>
        </p:grpSpPr>
        <p:sp>
          <p:nvSpPr>
            <p:cNvPr id="17" name="Right Brace 16"/>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8" name="TextBox 17"/>
            <p:cNvSpPr txBox="1"/>
            <p:nvPr/>
          </p:nvSpPr>
          <p:spPr>
            <a:xfrm>
              <a:off x="0" y="3055125"/>
              <a:ext cx="2262355" cy="814991"/>
            </a:xfrm>
            <a:prstGeom prst="rect">
              <a:avLst/>
            </a:prstGeom>
            <a:noFill/>
          </p:spPr>
          <p:txBody>
            <a:bodyPr wrap="square" lIns="0" tIns="0" rIns="0" bIns="0" rtlCol="0">
              <a:spAutoFit/>
            </a:bodyPr>
            <a:lstStyle/>
            <a:p>
              <a:pPr algn="r" defTabSz="1218387"/>
              <a:r>
                <a:rPr lang="en-US" sz="1764" spc="-70" dirty="0">
                  <a:solidFill>
                    <a:srgbClr val="00B0F0"/>
                  </a:solidFill>
                </a:rPr>
                <a:t>Lightweight</a:t>
              </a:r>
            </a:p>
            <a:p>
              <a:pPr algn="r" defTabSz="1218387"/>
              <a:r>
                <a:rPr lang="en-US" sz="1764" spc="-70" dirty="0">
                  <a:solidFill>
                    <a:srgbClr val="00B0F0"/>
                  </a:solidFill>
                </a:rPr>
                <a:t>Low cost to extend</a:t>
              </a:r>
            </a:p>
            <a:p>
              <a:pPr algn="r" defTabSz="1218387"/>
              <a:r>
                <a:rPr lang="en-US" sz="1764" spc="-70" dirty="0">
                  <a:solidFill>
                    <a:srgbClr val="00B0F0"/>
                  </a:solidFill>
                </a:rPr>
                <a:t>Scenario oriented</a:t>
              </a:r>
            </a:p>
          </p:txBody>
        </p:sp>
      </p:grpSp>
      <p:grpSp>
        <p:nvGrpSpPr>
          <p:cNvPr id="20" name="Group 19"/>
          <p:cNvGrpSpPr/>
          <p:nvPr/>
        </p:nvGrpSpPr>
        <p:grpSpPr>
          <a:xfrm>
            <a:off x="137059" y="5154517"/>
            <a:ext cx="2519118" cy="1438736"/>
            <a:chOff x="133108" y="2811537"/>
            <a:chExt cx="2520788" cy="1439693"/>
          </a:xfrm>
        </p:grpSpPr>
        <p:sp>
          <p:nvSpPr>
            <p:cNvPr id="21" name="Right Brace 20"/>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2" name="TextBox 21"/>
            <p:cNvSpPr txBox="1"/>
            <p:nvPr/>
          </p:nvSpPr>
          <p:spPr>
            <a:xfrm>
              <a:off x="133108" y="2869213"/>
              <a:ext cx="2113342" cy="1358317"/>
            </a:xfrm>
            <a:prstGeom prst="rect">
              <a:avLst/>
            </a:prstGeom>
            <a:noFill/>
          </p:spPr>
          <p:txBody>
            <a:bodyPr wrap="square" lIns="0" tIns="0" rIns="0" bIns="0" rtlCol="0">
              <a:spAutoFit/>
            </a:bodyPr>
            <a:lstStyle/>
            <a:p>
              <a:pPr algn="r" defTabSz="1218387"/>
              <a:r>
                <a:rPr lang="en-US" sz="1764" spc="-70" dirty="0">
                  <a:solidFill>
                    <a:srgbClr val="00B0F0"/>
                  </a:solidFill>
                </a:rPr>
                <a:t>Innovation flows upward</a:t>
              </a:r>
            </a:p>
            <a:p>
              <a:pPr algn="r" defTabSz="1218387"/>
              <a:r>
                <a:rPr lang="en-US" sz="1764" spc="-70" dirty="0">
                  <a:solidFill>
                    <a:srgbClr val="00B0F0"/>
                  </a:solidFill>
                </a:rPr>
                <a:t>New compute models</a:t>
              </a:r>
            </a:p>
            <a:p>
              <a:pPr algn="r" defTabSz="1218387"/>
              <a:r>
                <a:rPr lang="en-US" sz="1764" spc="-70" dirty="0">
                  <a:solidFill>
                    <a:srgbClr val="00B0F0"/>
                  </a:solidFill>
                </a:rPr>
                <a:t>Performance enhancements</a:t>
              </a:r>
            </a:p>
          </p:txBody>
        </p:sp>
      </p:grpSp>
      <p:grpSp>
        <p:nvGrpSpPr>
          <p:cNvPr id="24" name="Group 23"/>
          <p:cNvGrpSpPr/>
          <p:nvPr/>
        </p:nvGrpSpPr>
        <p:grpSpPr>
          <a:xfrm>
            <a:off x="9123819" y="1589985"/>
            <a:ext cx="3064145" cy="1512123"/>
            <a:chOff x="9125823" y="3863027"/>
            <a:chExt cx="3066175" cy="1513126"/>
          </a:xfrm>
        </p:grpSpPr>
        <p:sp>
          <p:nvSpPr>
            <p:cNvPr id="25" name="Left Brace 24"/>
            <p:cNvSpPr/>
            <p:nvPr/>
          </p:nvSpPr>
          <p:spPr>
            <a:xfrm>
              <a:off x="9125823" y="3863027"/>
              <a:ext cx="260892"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6" name="TextBox 25"/>
            <p:cNvSpPr txBox="1"/>
            <p:nvPr/>
          </p:nvSpPr>
          <p:spPr>
            <a:xfrm>
              <a:off x="9560266" y="4093377"/>
              <a:ext cx="2631732" cy="1086652"/>
            </a:xfrm>
            <a:prstGeom prst="rect">
              <a:avLst/>
            </a:prstGeom>
            <a:noFill/>
          </p:spPr>
          <p:txBody>
            <a:bodyPr wrap="square" lIns="0" tIns="0" rIns="0" bIns="0" rtlCol="0">
              <a:spAutoFit/>
            </a:bodyPr>
            <a:lstStyle/>
            <a:p>
              <a:pPr defTabSz="1218387"/>
              <a:r>
                <a:rPr lang="en-US" sz="1764" spc="-70" dirty="0">
                  <a:solidFill>
                    <a:srgbClr val="00B0F0"/>
                  </a:solidFill>
                </a:rPr>
                <a:t>Extend breadth &amp; depth</a:t>
              </a:r>
            </a:p>
            <a:p>
              <a:pPr defTabSz="1218387"/>
              <a:r>
                <a:rPr lang="en-US" sz="1764" spc="-70" dirty="0">
                  <a:solidFill>
                    <a:srgbClr val="00B0F0"/>
                  </a:solidFill>
                </a:rPr>
                <a:t>Enable new scenarios</a:t>
              </a:r>
            </a:p>
            <a:p>
              <a:pPr defTabSz="1218387"/>
              <a:r>
                <a:rPr lang="en-US" sz="1764" spc="-70" dirty="0">
                  <a:solidFill>
                    <a:srgbClr val="00B0F0"/>
                  </a:solidFill>
                </a:rPr>
                <a:t>Integrate with current tool chains</a:t>
              </a:r>
            </a:p>
          </p:txBody>
        </p:sp>
      </p:grpSp>
    </p:spTree>
    <p:extLst>
      <p:ext uri="{BB962C8B-B14F-4D97-AF65-F5344CB8AC3E}">
        <p14:creationId xmlns:p14="http://schemas.microsoft.com/office/powerpoint/2010/main" val="822838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 HDInsight</a:t>
            </a:r>
            <a:endParaRPr lang="en-US" dirty="0"/>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7471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rgbClr val="19396C"/>
          </a:solidFill>
          <a:ln w="10795" cap="flat" cmpd="sng" algn="ctr">
            <a:noFill/>
            <a:prstDash val="dash"/>
          </a:ln>
          <a:effectLst/>
        </p:spPr>
        <p:txBody>
          <a:bodyPr lIns="91440" tIns="91440" rIns="91440" bIns="91440" rtlCol="0" anchor="b"/>
          <a:lstStyle/>
          <a:p>
            <a:pPr>
              <a:lnSpc>
                <a:spcPct val="80000"/>
              </a:lnSpc>
            </a:pPr>
            <a:endParaRPr lang="en-US" kern="0" dirty="0">
              <a:ln>
                <a:solidFill>
                  <a:srgbClr val="FFFFFF">
                    <a:alpha val="0"/>
                  </a:srgbClr>
                </a:solidFill>
              </a:ln>
              <a:solidFill>
                <a:srgbClr val="FFFFFF"/>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3567"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rgbClr val="FFFFFF">
                      <a:alpha val="0"/>
                    </a:srgbClr>
                  </a:solidFill>
                </a:ln>
                <a:solidFill>
                  <a:srgbClr val="FFFFFF"/>
                </a:solidFill>
              </a:rPr>
              <a:t>Reference: </a:t>
            </a:r>
            <a:r>
              <a:rPr lang="en-US" sz="1200" u="sng" kern="0" dirty="0">
                <a:ln>
                  <a:solidFill>
                    <a:srgbClr val="FFFFFF">
                      <a:alpha val="0"/>
                    </a:srgbClr>
                  </a:solidFill>
                </a:ln>
                <a:solidFill>
                  <a:srgbClr val="FFFFFF"/>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rgbClr val="FFFFFF">
                        <a:alpha val="0"/>
                      </a:srgbClr>
                    </a:solidFill>
                  </a:ln>
                  <a:solidFill>
                    <a:srgbClr val="FFFFFF">
                      <a:alpha val="99000"/>
                    </a:srgbClr>
                  </a:solidFill>
                </a:rPr>
                <a:t>MapReduce</a:t>
              </a:r>
              <a:r>
                <a:rPr lang="en-US" sz="2000" kern="0" dirty="0">
                  <a:ln>
                    <a:solidFill>
                      <a:srgbClr val="FFFFFF">
                        <a:alpha val="0"/>
                      </a:srgbClr>
                    </a:solidFill>
                  </a:ln>
                  <a:solidFill>
                    <a:srgbClr val="FFFFFF">
                      <a:alpha val="99000"/>
                    </a:srgb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rgbClr val="FFFFFF">
                        <a:alpha val="0"/>
                      </a:srgbClr>
                    </a:solidFill>
                  </a:ln>
                  <a:solidFill>
                    <a:srgbClr val="FFFFFF">
                      <a:alpha val="99000"/>
                    </a:srgbClr>
                  </a:solidFill>
                </a:rPr>
                <a:t>HDFS </a:t>
              </a:r>
              <a:br>
                <a:rPr lang="en-US" sz="2000" kern="0" dirty="0">
                  <a:ln>
                    <a:solidFill>
                      <a:srgbClr val="FFFFFF">
                        <a:alpha val="0"/>
                      </a:srgbClr>
                    </a:solidFill>
                  </a:ln>
                  <a:solidFill>
                    <a:srgbClr val="FFFFFF">
                      <a:alpha val="99000"/>
                    </a:srgbClr>
                  </a:solidFill>
                </a:rPr>
              </a:br>
              <a:r>
                <a:rPr lang="en-US" sz="2000" kern="0" dirty="0">
                  <a:ln>
                    <a:solidFill>
                      <a:srgbClr val="FFFFFF">
                        <a:alpha val="0"/>
                      </a:srgbClr>
                    </a:solidFill>
                  </a:ln>
                  <a:solidFill>
                    <a:srgbClr val="FFFFFF">
                      <a:alpha val="99000"/>
                    </a:srgb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dirty="0">
                <a:solidFill>
                  <a:srgbClr val="FFFFFF">
                    <a:alpha val="99000"/>
                  </a:srgbClr>
                </a:solidFill>
              </a:rPr>
              <a:t>Hadoop Architecture</a:t>
            </a:r>
            <a:endParaRPr sz="3600" dirty="0">
              <a:solidFill>
                <a:srgbClr val="FFC000"/>
              </a:solidFill>
            </a:endParaRPr>
          </a:p>
        </p:txBody>
      </p:sp>
    </p:spTree>
    <p:extLst>
      <p:ext uri="{BB962C8B-B14F-4D97-AF65-F5344CB8AC3E}">
        <p14:creationId xmlns:p14="http://schemas.microsoft.com/office/powerpoint/2010/main" val="2392121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2" name="Rectangle 31"/>
          <p:cNvSpPr/>
          <p:nvPr/>
        </p:nvSpPr>
        <p:spPr bwMode="auto">
          <a:xfrm>
            <a:off x="3278684" y="5425010"/>
            <a:ext cx="5181124" cy="6981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Storage</a:t>
            </a:r>
          </a:p>
          <a:p>
            <a:pPr algn="ctr" defTabSz="1218387"/>
            <a:r>
              <a:rPr lang="en-US" sz="1568" dirty="0">
                <a:solidFill>
                  <a:prstClr val="white"/>
                </a:solidFill>
                <a:cs typeface="Segoe UI" pitchFamily="34" charset="0"/>
              </a:rPr>
              <a:t>(HDFS)</a:t>
            </a:r>
            <a:endParaRPr lang="en-US" sz="1568" dirty="0">
              <a:solidFill>
                <a:prstClr val="white"/>
              </a:solidFill>
            </a:endParaRPr>
          </a:p>
        </p:txBody>
      </p:sp>
      <p:sp>
        <p:nvSpPr>
          <p:cNvPr id="31" name="Rectangle 30"/>
          <p:cNvSpPr/>
          <p:nvPr/>
        </p:nvSpPr>
        <p:spPr bwMode="auto">
          <a:xfrm>
            <a:off x="6344014" y="3665065"/>
            <a:ext cx="2097289" cy="7470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Query</a:t>
            </a:r>
          </a:p>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(Hive)</a:t>
            </a:r>
          </a:p>
        </p:txBody>
      </p:sp>
      <p:sp>
        <p:nvSpPr>
          <p:cNvPr id="34" name="Rectangle 33"/>
          <p:cNvSpPr/>
          <p:nvPr/>
        </p:nvSpPr>
        <p:spPr bwMode="auto">
          <a:xfrm>
            <a:off x="4228219" y="4472001"/>
            <a:ext cx="4213084" cy="898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Processing</a:t>
            </a:r>
          </a:p>
          <a:p>
            <a:pPr algn="ctr" defTabSz="1218387"/>
            <a:r>
              <a:rPr lang="en-US" sz="1568" dirty="0">
                <a:solidFill>
                  <a:prstClr val="white"/>
                </a:solidFill>
                <a:cs typeface="Segoe UI" pitchFamily="34" charset="0"/>
              </a:rPr>
              <a:t>(MapReduce)</a:t>
            </a:r>
            <a:endParaRPr lang="en-US" sz="1568" dirty="0">
              <a:solidFill>
                <a:prstClr val="white"/>
              </a:solidFill>
            </a:endParaRPr>
          </a:p>
        </p:txBody>
      </p:sp>
      <p:sp>
        <p:nvSpPr>
          <p:cNvPr id="35" name="Rectangle 34"/>
          <p:cNvSpPr/>
          <p:nvPr/>
        </p:nvSpPr>
        <p:spPr bwMode="auto">
          <a:xfrm>
            <a:off x="4228222" y="3666600"/>
            <a:ext cx="2056845" cy="7481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Scripting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3278684" y="3675577"/>
            <a:ext cx="885525" cy="16952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NoSQL Database</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3278685" y="2993918"/>
            <a:ext cx="5162618" cy="6185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Metadata</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8500249" y="2172156"/>
            <a:ext cx="771576" cy="3951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 </a:t>
            </a:r>
            <a:r>
              <a:rPr lang="en-US" sz="1568" spc="-39" dirty="0">
                <a:solidFill>
                  <a:srgbClr val="FFFFFF"/>
                </a:solidFill>
                <a:ea typeface="Segoe UI" pitchFamily="34" charset="0"/>
                <a:cs typeface="Segoe UI" pitchFamily="34" charset="0"/>
              </a:rPr>
              <a:t>ODBC </a:t>
            </a:r>
            <a:r>
              <a:rPr lang="en-US" sz="1568" spc="-39" dirty="0">
                <a:gradFill>
                  <a:gsLst>
                    <a:gs pos="0">
                      <a:srgbClr val="FFFFFF"/>
                    </a:gs>
                    <a:gs pos="100000">
                      <a:srgbClr val="FFFFFF"/>
                    </a:gs>
                  </a:gsLst>
                  <a:lin ang="5400000" scaled="0"/>
                </a:gradFill>
                <a:ea typeface="Segoe UI" pitchFamily="34" charset="0"/>
                <a:cs typeface="Segoe UI" pitchFamily="34" charset="0"/>
              </a:rPr>
              <a:t>/ SQOOP/ REST) </a:t>
            </a:r>
          </a:p>
        </p:txBody>
      </p:sp>
      <p:sp>
        <p:nvSpPr>
          <p:cNvPr id="12" name="Rectangle 11"/>
          <p:cNvSpPr/>
          <p:nvPr/>
        </p:nvSpPr>
        <p:spPr bwMode="auto">
          <a:xfrm>
            <a:off x="6693224" y="2186593"/>
            <a:ext cx="1748079"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269480" y="2187510"/>
            <a:ext cx="1662650"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Graph</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4970070" y="2187509"/>
            <a:ext cx="1664208"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Stats </a:t>
            </a:r>
            <a:r>
              <a:rPr lang="en-US" sz="1470" spc="-39" dirty="0">
                <a:gradFill>
                  <a:gsLst>
                    <a:gs pos="0">
                      <a:srgbClr val="FFFFFF"/>
                    </a:gs>
                    <a:gs pos="100000">
                      <a:srgbClr val="FFFFFF"/>
                    </a:gs>
                  </a:gsLst>
                  <a:lin ang="5400000" scaled="0"/>
                </a:gradFill>
                <a:ea typeface="Segoe UI" pitchFamily="34" charset="0"/>
                <a:cs typeface="Segoe UI" pitchFamily="34" charset="0"/>
              </a:rPr>
              <a:t>processing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a:t>
            </a:r>
            <a:r>
              <a:rPr lang="en-US" sz="1400" spc="-39" dirty="0">
                <a:gradFill>
                  <a:gsLst>
                    <a:gs pos="0">
                      <a:srgbClr val="FFFFFF"/>
                    </a:gs>
                    <a:gs pos="100000">
                      <a:srgbClr val="FFFFFF"/>
                    </a:gs>
                  </a:gsLst>
                  <a:lin ang="5400000" scaled="0"/>
                </a:gradFill>
                <a:ea typeface="Segoe UI" pitchFamily="34" charset="0"/>
                <a:cs typeface="Segoe UI" pitchFamily="34" charset="0"/>
              </a:rPr>
              <a:t>RHadoop</a:t>
            </a:r>
            <a:r>
              <a:rPr lang="en-US" sz="1568" spc="-39" dirty="0">
                <a:gradFill>
                  <a:gsLst>
                    <a:gs pos="0">
                      <a:srgbClr val="FFFFFF"/>
                    </a:gs>
                    <a:gs pos="100000">
                      <a:srgbClr val="FFFFFF"/>
                    </a:gs>
                  </a:gsLst>
                  <a:lin ang="5400000" scaled="0"/>
                </a:gradFill>
                <a:ea typeface="Segoe UI" pitchFamily="34" charset="0"/>
                <a:cs typeface="Segoe UI" pitchFamily="34" charset="0"/>
              </a:rPr>
              <a:t>)</a:t>
            </a:r>
          </a:p>
        </p:txBody>
      </p:sp>
      <p:sp>
        <p:nvSpPr>
          <p:cNvPr id="25" name="Rectangle 24"/>
          <p:cNvSpPr/>
          <p:nvPr/>
        </p:nvSpPr>
        <p:spPr bwMode="auto">
          <a:xfrm>
            <a:off x="2451943" y="2172158"/>
            <a:ext cx="771576" cy="3951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(Oozie)</a:t>
            </a:r>
          </a:p>
        </p:txBody>
      </p:sp>
      <p:sp>
        <p:nvSpPr>
          <p:cNvPr id="2" name="TextBox 1"/>
          <p:cNvSpPr txBox="1"/>
          <p:nvPr/>
        </p:nvSpPr>
        <p:spPr>
          <a:xfrm>
            <a:off x="9439090" y="2864281"/>
            <a:ext cx="2129539" cy="1496297"/>
          </a:xfrm>
          <a:prstGeom prst="rect">
            <a:avLst/>
          </a:prstGeom>
          <a:noFill/>
        </p:spPr>
        <p:txBody>
          <a:bodyPr wrap="square" lIns="91367" tIns="45683" rIns="91367" bIns="45683" rtlCol="0">
            <a:spAutoFit/>
          </a:bodyPr>
          <a:lstStyle/>
          <a:p>
            <a:pPr defTabSz="1218387">
              <a:spcAft>
                <a:spcPts val="588"/>
              </a:spcAft>
            </a:pPr>
            <a:r>
              <a:rPr lang="en-US" sz="2352" dirty="0">
                <a:solidFill>
                  <a:srgbClr val="FFFFFF"/>
                </a:solidFill>
              </a:rPr>
              <a:t>Legend</a:t>
            </a:r>
            <a:endParaRPr lang="en-US" sz="1568" dirty="0">
              <a:solidFill>
                <a:srgbClr val="FFFFFF"/>
              </a:solidFill>
            </a:endParaRPr>
          </a:p>
          <a:p>
            <a:pPr marL="278481" indent="-278481" defTabSz="1218387"/>
            <a:r>
              <a:rPr lang="en-US" sz="1568" dirty="0">
                <a:solidFill>
                  <a:srgbClr val="C00000"/>
                </a:solidFill>
                <a:cs typeface="Segoe UI" panose="020B0502040204020203" pitchFamily="34" charset="0"/>
              </a:rPr>
              <a:t>■	</a:t>
            </a:r>
            <a:r>
              <a:rPr lang="en-US" sz="1568" dirty="0" smtClean="0">
                <a:solidFill>
                  <a:srgbClr val="C00000"/>
                </a:solidFill>
              </a:rPr>
              <a:t>Core </a:t>
            </a:r>
            <a:r>
              <a:rPr lang="en-US" sz="1568" dirty="0">
                <a:solidFill>
                  <a:srgbClr val="C00000"/>
                </a:solidFill>
              </a:rPr>
              <a:t>Hadoop</a:t>
            </a:r>
          </a:p>
          <a:p>
            <a:pPr marL="278481" indent="-278481" defTabSz="1218387"/>
            <a:r>
              <a:rPr lang="en-US" sz="1568" dirty="0">
                <a:solidFill>
                  <a:srgbClr val="A5A5A5"/>
                </a:solidFill>
                <a:cs typeface="Segoe UI" panose="020B0502040204020203" pitchFamily="34" charset="0"/>
              </a:rPr>
              <a:t>■ 	</a:t>
            </a:r>
            <a:r>
              <a:rPr lang="en-US" sz="1568" dirty="0" smtClean="0">
                <a:solidFill>
                  <a:srgbClr val="A5A5A5"/>
                </a:solidFill>
              </a:rPr>
              <a:t>Data </a:t>
            </a:r>
            <a:r>
              <a:rPr lang="en-US" sz="1568" dirty="0">
                <a:solidFill>
                  <a:srgbClr val="A5A5A5"/>
                </a:solidFill>
              </a:rPr>
              <a:t>processing</a:t>
            </a:r>
          </a:p>
          <a:p>
            <a:pPr marL="278481" indent="-278481" defTabSz="1218387"/>
            <a:r>
              <a:rPr lang="en-US" sz="1568" dirty="0" smtClean="0">
                <a:solidFill>
                  <a:srgbClr val="ED7D31"/>
                </a:solidFill>
                <a:cs typeface="Segoe UI" panose="020B0502040204020203" pitchFamily="34" charset="0"/>
              </a:rPr>
              <a:t>■	</a:t>
            </a:r>
            <a:r>
              <a:rPr lang="en-US" sz="1568" dirty="0" smtClean="0">
                <a:solidFill>
                  <a:srgbClr val="ED7D31"/>
                </a:solidFill>
              </a:rPr>
              <a:t>Data Movement</a:t>
            </a:r>
          </a:p>
          <a:p>
            <a:pPr marL="278481" indent="-278481" defTabSz="1218387"/>
            <a:r>
              <a:rPr lang="en-US" sz="1568" dirty="0" smtClean="0">
                <a:solidFill>
                  <a:srgbClr val="00B050"/>
                </a:solidFill>
                <a:cs typeface="Segoe UI" panose="020B0502040204020203" pitchFamily="34" charset="0"/>
              </a:rPr>
              <a:t>■</a:t>
            </a:r>
            <a:r>
              <a:rPr lang="en-US" sz="1568" dirty="0" smtClean="0">
                <a:solidFill>
                  <a:srgbClr val="C00000"/>
                </a:solidFill>
                <a:cs typeface="Segoe UI" panose="020B0502040204020203" pitchFamily="34" charset="0"/>
              </a:rPr>
              <a:t>	</a:t>
            </a:r>
            <a:r>
              <a:rPr lang="en-US" sz="1568" dirty="0" smtClean="0">
                <a:solidFill>
                  <a:srgbClr val="00B050"/>
                </a:solidFill>
              </a:rPr>
              <a:t>Packages</a:t>
            </a:r>
            <a:endParaRPr lang="en-US" sz="1568" dirty="0">
              <a:solidFill>
                <a:srgbClr val="00B050"/>
              </a:solidFill>
            </a:endParaRPr>
          </a:p>
        </p:txBody>
      </p:sp>
      <p:sp>
        <p:nvSpPr>
          <p:cNvPr id="3" name="Title 2"/>
          <p:cNvSpPr>
            <a:spLocks noGrp="1"/>
          </p:cNvSpPr>
          <p:nvPr>
            <p:ph type="title"/>
          </p:nvPr>
        </p:nvSpPr>
        <p:spPr/>
        <p:txBody>
          <a:bodyPr>
            <a:normAutofit fontScale="90000"/>
          </a:bodyPr>
          <a:lstStyle/>
          <a:p>
            <a:r>
              <a:rPr lang="en-US" dirty="0" smtClean="0"/>
              <a:t>Hadoop ecosystem</a:t>
            </a:r>
            <a:endParaRPr lang="en-US" dirty="0"/>
          </a:p>
        </p:txBody>
      </p:sp>
      <p:pic>
        <p:nvPicPr>
          <p:cNvPr id="48" name="Picture 47"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720" y="1810512"/>
            <a:ext cx="1024137" cy="76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503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36"/>
                                        </p:tgtEl>
                                        <p:attrNameLst>
                                          <p:attrName>fillcolor</p:attrName>
                                        </p:attrNameLst>
                                      </p:cBhvr>
                                      <p:to>
                                        <a:schemeClr val="tx1"/>
                                      </p:to>
                                    </p:animClr>
                                    <p:set>
                                      <p:cBhvr>
                                        <p:cTn id="49" dur="2000" fill="hold"/>
                                        <p:tgtEl>
                                          <p:spTgt spid="36"/>
                                        </p:tgtEl>
                                        <p:attrNameLst>
                                          <p:attrName>fill.type</p:attrName>
                                        </p:attrNameLst>
                                      </p:cBhvr>
                                      <p:to>
                                        <p:strVal val="solid"/>
                                      </p:to>
                                    </p:set>
                                    <p:set>
                                      <p:cBhvr>
                                        <p:cTn id="50" dur="2000" fill="hold"/>
                                        <p:tgtEl>
                                          <p:spTgt spid="36"/>
                                        </p:tgtEl>
                                        <p:attrNameLst>
                                          <p:attrName>fill.on</p:attrName>
                                        </p:attrNameLst>
                                      </p:cBhvr>
                                      <p:to>
                                        <p:strVal val="true"/>
                                      </p:to>
                                    </p:set>
                                  </p:childTnLst>
                                </p:cTn>
                              </p:par>
                              <p:par>
                                <p:cTn id="51" presetID="3" presetClass="emph" presetSubtype="2" fill="hold" grpId="1" nodeType="withEffect">
                                  <p:stCondLst>
                                    <p:cond delay="0"/>
                                  </p:stCondLst>
                                  <p:childTnLst>
                                    <p:animClr clrSpc="rgb" dir="cw">
                                      <p:cBhvr override="childStyle">
                                        <p:cTn id="52" dur="2000" fill="hold"/>
                                        <p:tgtEl>
                                          <p:spTgt spid="36"/>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12" grpId="0" animBg="1"/>
      <p:bldP spid="13" grpId="0" animBg="1"/>
      <p:bldP spid="14" grpId="0" animBg="1"/>
      <p:bldP spid="25"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7" name="Rectangle 36"/>
          <p:cNvSpPr/>
          <p:nvPr/>
        </p:nvSpPr>
        <p:spPr bwMode="auto">
          <a:xfrm>
            <a:off x="2971800" y="3365832"/>
            <a:ext cx="5059967" cy="190264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Hadoop Core + </a:t>
            </a:r>
          </a:p>
          <a:p>
            <a:pPr algn="ctr" defTabSz="684949" fontAlgn="base">
              <a:spcBef>
                <a:spcPct val="0"/>
              </a:spcBef>
              <a:spcAft>
                <a:spcPct val="0"/>
              </a:spcAft>
            </a:pPr>
            <a:r>
              <a:rPr lang="en-US" dirty="0">
                <a:solidFill>
                  <a:srgbClr val="FFFFFF"/>
                </a:solidFill>
              </a:rPr>
              <a:t>Hive, Pig, </a:t>
            </a:r>
            <a:r>
              <a:rPr lang="en-US" dirty="0" err="1">
                <a:solidFill>
                  <a:srgbClr val="FFFFFF"/>
                </a:solidFill>
              </a:rPr>
              <a:t>HBase</a:t>
            </a:r>
            <a:endParaRPr lang="en-US" dirty="0">
              <a:solidFill>
                <a:srgbClr val="FFFFFF"/>
              </a:solidFill>
            </a:endParaRPr>
          </a:p>
        </p:txBody>
      </p:sp>
      <p:sp>
        <p:nvSpPr>
          <p:cNvPr id="19" name="Rectangle 18"/>
          <p:cNvSpPr/>
          <p:nvPr/>
        </p:nvSpPr>
        <p:spPr bwMode="auto">
          <a:xfrm>
            <a:off x="4744205" y="2524297"/>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C#, F#, .NET</a:t>
            </a:r>
          </a:p>
        </p:txBody>
      </p:sp>
      <p:sp>
        <p:nvSpPr>
          <p:cNvPr id="23" name="Rectangle 22"/>
          <p:cNvSpPr/>
          <p:nvPr/>
        </p:nvSpPr>
        <p:spPr bwMode="auto">
          <a:xfrm>
            <a:off x="2993136" y="5342421"/>
            <a:ext cx="3351269" cy="7680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Azure Storage (WASB)</a:t>
            </a:r>
          </a:p>
        </p:txBody>
      </p:sp>
      <p:sp>
        <p:nvSpPr>
          <p:cNvPr id="26" name="Rectangle 25"/>
          <p:cNvSpPr/>
          <p:nvPr/>
        </p:nvSpPr>
        <p:spPr bwMode="auto">
          <a:xfrm>
            <a:off x="8097250" y="3363938"/>
            <a:ext cx="1626472" cy="190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200" dirty="0">
                <a:solidFill>
                  <a:srgbClr val="FFFFFF"/>
                </a:solidFill>
              </a:rPr>
              <a:t>Office 365 Power BI (Excel, </a:t>
            </a:r>
            <a:r>
              <a:rPr lang="en-US" sz="1200" dirty="0" err="1">
                <a:solidFill>
                  <a:srgbClr val="FFFFFF"/>
                </a:solidFill>
              </a:rPr>
              <a:t>PowerQuery</a:t>
            </a:r>
            <a:r>
              <a:rPr lang="en-US" sz="1200" dirty="0">
                <a:solidFill>
                  <a:srgbClr val="FFFFFF"/>
                </a:solidFill>
              </a:rPr>
              <a:t>, </a:t>
            </a:r>
            <a:r>
              <a:rPr lang="en-US" sz="1200" dirty="0" err="1">
                <a:solidFill>
                  <a:srgbClr val="FFFFFF"/>
                </a:solidFill>
              </a:rPr>
              <a:t>PowerView</a:t>
            </a:r>
            <a:r>
              <a:rPr lang="en-US" sz="1200" dirty="0">
                <a:solidFill>
                  <a:srgbClr val="FFFFFF"/>
                </a:solidFill>
              </a:rPr>
              <a:t>,</a:t>
            </a:r>
          </a:p>
          <a:p>
            <a:pPr algn="ctr" defTabSz="684949" fontAlgn="base">
              <a:spcBef>
                <a:spcPct val="0"/>
              </a:spcBef>
              <a:spcAft>
                <a:spcPct val="0"/>
              </a:spcAft>
            </a:pPr>
            <a:r>
              <a:rPr lang="en-US" sz="1200" dirty="0">
                <a:solidFill>
                  <a:srgbClr val="FFFFFF"/>
                </a:solidFill>
              </a:rPr>
              <a:t>BI Sites)</a:t>
            </a:r>
          </a:p>
        </p:txBody>
      </p:sp>
      <p:sp>
        <p:nvSpPr>
          <p:cNvPr id="28" name="Rectangle 27"/>
          <p:cNvSpPr/>
          <p:nvPr/>
        </p:nvSpPr>
        <p:spPr bwMode="auto">
          <a:xfrm>
            <a:off x="6427817" y="5350075"/>
            <a:ext cx="3279443" cy="7604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World's Data (Azure Data Marketplace)</a:t>
            </a:r>
          </a:p>
        </p:txBody>
      </p:sp>
      <p:sp>
        <p:nvSpPr>
          <p:cNvPr id="3" name="Title 2"/>
          <p:cNvSpPr>
            <a:spLocks noGrp="1"/>
          </p:cNvSpPr>
          <p:nvPr>
            <p:ph type="title"/>
          </p:nvPr>
        </p:nvSpPr>
        <p:spPr/>
        <p:txBody>
          <a:bodyPr>
            <a:normAutofit fontScale="90000"/>
          </a:bodyPr>
          <a:lstStyle/>
          <a:p>
            <a:r>
              <a:rPr lang="en-US" dirty="0"/>
              <a:t>HDInsight and Hadoop</a:t>
            </a:r>
          </a:p>
        </p:txBody>
      </p:sp>
      <p:pic>
        <p:nvPicPr>
          <p:cNvPr id="22" name="Picture 21"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1606" y="4389640"/>
            <a:ext cx="1024137" cy="7681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971800" y="2523744"/>
            <a:ext cx="1693361"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ODBC</a:t>
            </a:r>
          </a:p>
        </p:txBody>
      </p:sp>
      <p:sp>
        <p:nvSpPr>
          <p:cNvPr id="30" name="Rectangle 29"/>
          <p:cNvSpPr/>
          <p:nvPr/>
        </p:nvSpPr>
        <p:spPr bwMode="auto">
          <a:xfrm>
            <a:off x="6427817" y="2524296"/>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err="1">
                <a:solidFill>
                  <a:srgbClr val="FFFFFF"/>
                </a:solidFill>
              </a:rPr>
              <a:t>Sqoop</a:t>
            </a:r>
            <a:r>
              <a:rPr lang="en-US" dirty="0">
                <a:solidFill>
                  <a:srgbClr val="FFFFFF"/>
                </a:solidFill>
              </a:rPr>
              <a:t> for SQL Server</a:t>
            </a:r>
          </a:p>
        </p:txBody>
      </p:sp>
      <p:sp>
        <p:nvSpPr>
          <p:cNvPr id="33" name="Rectangle 32"/>
          <p:cNvSpPr/>
          <p:nvPr/>
        </p:nvSpPr>
        <p:spPr bwMode="auto">
          <a:xfrm>
            <a:off x="8107061" y="2524295"/>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PowerShell</a:t>
            </a:r>
          </a:p>
        </p:txBody>
      </p:sp>
      <p:pic>
        <p:nvPicPr>
          <p:cNvPr id="3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212" y="1806893"/>
            <a:ext cx="827468" cy="8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66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9" grpId="0" animBg="1"/>
      <p:bldP spid="23" grpId="0" animBg="1"/>
      <p:bldP spid="26" grpId="0" animBg="1"/>
      <p:bldP spid="28" grpId="0" animBg="1"/>
      <p:bldP spid="24" grpId="0" animBg="1"/>
      <p:bldP spid="30" grpId="0" animBg="1"/>
      <p:bldP spid="33" grpId="0" animBg="1"/>
    </p:bld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4591"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320040" y="228600"/>
            <a:ext cx="11152188" cy="747713"/>
          </a:xfrm>
        </p:spPr>
        <p:txBody>
          <a:bodyPr>
            <a:normAutofit fontScale="90000"/>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2213"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Microsoft Power BI stack</a:t>
            </a:r>
          </a:p>
          <a:p>
            <a:pPr defTabSz="913788" fontAlgn="base">
              <a:spcBef>
                <a:spcPts val="600"/>
              </a:spcBef>
              <a:spcAft>
                <a:spcPct val="0"/>
              </a:spcAft>
            </a:pPr>
            <a:r>
              <a:rPr lang="en-US" dirty="0">
                <a:ln>
                  <a:solidFill>
                    <a:srgbClr val="FFFFFF">
                      <a:alpha val="0"/>
                    </a:srgbClr>
                  </a:solidFill>
                </a:ln>
                <a:solidFill>
                  <a:srgbClr val="595959"/>
                </a:solidFill>
              </a:rPr>
              <a:t>Hive ODBC Driver</a:t>
            </a:r>
          </a:p>
        </p:txBody>
      </p:sp>
      <p:sp>
        <p:nvSpPr>
          <p:cNvPr id="13" name="Rectangle 12"/>
          <p:cNvSpPr/>
          <p:nvPr>
            <p:custDataLst>
              <p:tags r:id="rId5"/>
            </p:custDataLst>
          </p:nvPr>
        </p:nvSpPr>
        <p:spPr bwMode="auto">
          <a:xfrm>
            <a:off x="3732214"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Hadoop distribution for Microsoft Azure</a:t>
            </a:r>
          </a:p>
          <a:p>
            <a:pPr defTabSz="913788" fontAlgn="base">
              <a:spcBef>
                <a:spcPts val="600"/>
              </a:spcBef>
              <a:spcAft>
                <a:spcPct val="0"/>
              </a:spcAft>
            </a:pPr>
            <a:r>
              <a:rPr lang="en-US" dirty="0">
                <a:ln>
                  <a:solidFill>
                    <a:srgbClr val="FFFFFF">
                      <a:alpha val="0"/>
                    </a:srgbClr>
                  </a:solidFill>
                </a:ln>
                <a:solidFill>
                  <a:srgbClr val="595959"/>
                </a:solidFill>
              </a:rPr>
              <a:t>Strategic Partnership with </a:t>
            </a:r>
            <a:r>
              <a:rPr lang="en-US" dirty="0" err="1">
                <a:ln>
                  <a:solidFill>
                    <a:srgbClr val="FFFFFF">
                      <a:alpha val="0"/>
                    </a:srgbClr>
                  </a:solidFill>
                </a:ln>
                <a:solidFill>
                  <a:srgbClr val="595959"/>
                </a:solidFill>
              </a:rPr>
              <a:t>Hortonworks</a:t>
            </a:r>
            <a:endParaRPr lang="en-US" dirty="0">
              <a:ln>
                <a:solidFill>
                  <a:srgbClr val="FFFFFF">
                    <a:alpha val="0"/>
                  </a:srgbClr>
                </a:solidFill>
              </a:ln>
              <a:solidFill>
                <a:srgbClr val="595959"/>
              </a:solidFill>
            </a:endParaRPr>
          </a:p>
        </p:txBody>
      </p:sp>
      <p:sp>
        <p:nvSpPr>
          <p:cNvPr id="15" name="Rectangle 14"/>
          <p:cNvSpPr/>
          <p:nvPr>
            <p:custDataLst>
              <p:tags r:id="rId6"/>
            </p:custDataLst>
          </p:nvPr>
        </p:nvSpPr>
        <p:spPr bwMode="auto">
          <a:xfrm>
            <a:off x="3732214"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diverse sources of data</a:t>
            </a:r>
          </a:p>
        </p:txBody>
      </p:sp>
      <p:grpSp>
        <p:nvGrpSpPr>
          <p:cNvPr id="3" name="Group 2"/>
          <p:cNvGrpSpPr/>
          <p:nvPr/>
        </p:nvGrpSpPr>
        <p:grpSpPr>
          <a:xfrm>
            <a:off x="582159"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nvGrpSpPr>
          <p:cNvPr id="5" name="Group 4"/>
          <p:cNvGrpSpPr/>
          <p:nvPr/>
        </p:nvGrpSpPr>
        <p:grpSpPr>
          <a:xfrm>
            <a:off x="582159"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ENTERPRISE</a:t>
              </a:r>
            </a:p>
            <a:p>
              <a:pPr defTabSz="913788" fontAlgn="base">
                <a:spcBef>
                  <a:spcPct val="0"/>
                </a:spcBef>
                <a:spcAft>
                  <a:spcPct val="0"/>
                </a:spcAft>
              </a:pPr>
              <a:r>
                <a:rPr lang="en-US" dirty="0">
                  <a:ln>
                    <a:solidFill>
                      <a:srgbClr val="FFFFFF">
                        <a:alpha val="0"/>
                      </a:srgbClr>
                    </a:solidFill>
                  </a:ln>
                  <a:solidFill>
                    <a:srgbClr val="FFFFFF"/>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nvGrpSpPr>
          <p:cNvPr id="6" name="Group 5"/>
          <p:cNvGrpSpPr/>
          <p:nvPr/>
        </p:nvGrpSpPr>
        <p:grpSpPr>
          <a:xfrm>
            <a:off x="582159"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BROADER</a:t>
              </a:r>
            </a:p>
            <a:p>
              <a:pPr defTabSz="913788" fontAlgn="base">
                <a:spcBef>
                  <a:spcPct val="0"/>
                </a:spcBef>
                <a:spcAft>
                  <a:spcPct val="0"/>
                </a:spcAft>
              </a:pPr>
              <a:r>
                <a:rPr lang="en-US" dirty="0">
                  <a:ln>
                    <a:solidFill>
                      <a:srgbClr val="FFFFFF">
                        <a:alpha val="0"/>
                      </a:srgbClr>
                    </a:solidFill>
                  </a:ln>
                  <a:solidFill>
                    <a:srgbClr val="FFFFFF"/>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Tree>
    <p:extLst>
      <p:ext uri="{BB962C8B-B14F-4D97-AF65-F5344CB8AC3E}">
        <p14:creationId xmlns:p14="http://schemas.microsoft.com/office/powerpoint/2010/main" val="1646937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Deploying and Interacting With a Hadoop Cluster on Azure</a:t>
            </a:r>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07247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indent="0" defTabSz="914325">
              <a:spcBef>
                <a:spcPts val="1200"/>
              </a:spcBef>
              <a:buNone/>
            </a:pPr>
            <a:r>
              <a:rPr lang="en-US" sz="4400" spc="-51" dirty="0" smtClean="0">
                <a:solidFill>
                  <a:schemeClr val="bg2"/>
                </a:solidFill>
                <a:latin typeface="+mj-lt"/>
              </a:rPr>
              <a:t>The Service </a:t>
            </a:r>
            <a:r>
              <a:rPr lang="en-US" sz="4400" spc="-51" dirty="0">
                <a:solidFill>
                  <a:schemeClr val="bg2"/>
                </a:solidFill>
                <a:latin typeface="+mj-lt"/>
              </a:rPr>
              <a:t>head </a:t>
            </a:r>
            <a:r>
              <a:rPr lang="en-US" sz="4400" spc="-51" dirty="0" smtClean="0">
                <a:solidFill>
                  <a:schemeClr val="bg2"/>
                </a:solidFill>
                <a:latin typeface="+mj-lt"/>
              </a:rPr>
              <a:t>contains </a:t>
            </a:r>
            <a:r>
              <a:rPr lang="en-US" sz="4400" spc="-51" dirty="0">
                <a:solidFill>
                  <a:schemeClr val="bg2"/>
                </a:solidFill>
                <a:latin typeface="+mj-lt"/>
              </a:rPr>
              <a:t>databases</a:t>
            </a:r>
          </a:p>
          <a:p>
            <a:pPr marL="252000" lvl="1" indent="0" defTabSz="914325">
              <a:spcBef>
                <a:spcPts val="1200"/>
              </a:spcBef>
              <a:buNone/>
            </a:pPr>
            <a:r>
              <a:rPr lang="en-US" sz="4400" spc="-51" dirty="0">
                <a:solidFill>
                  <a:schemeClr val="bg2"/>
                </a:solidFill>
                <a:latin typeface="+mj-lt"/>
              </a:rPr>
              <a:t>Connect via automatically generated </a:t>
            </a:r>
            <a:r>
              <a:rPr lang="en-US" sz="4400" spc="-51" dirty="0" smtClean="0">
                <a:solidFill>
                  <a:schemeClr val="bg2"/>
                </a:solidFill>
                <a:latin typeface="+mj-lt"/>
              </a:rPr>
              <a:t>FQDN: {name}.database.windows.net</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Initially contains only a master </a:t>
            </a:r>
            <a:r>
              <a:rPr lang="en-US" sz="4400" spc="-51" dirty="0" smtClean="0">
                <a:solidFill>
                  <a:schemeClr val="bg2"/>
                </a:solidFill>
                <a:latin typeface="+mj-lt"/>
              </a:rPr>
              <a:t>database</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dirty="0" smtClean="0"/>
              <a:t>Server Definition</a:t>
            </a:r>
            <a:endParaRPr lang="en-US" dirty="0"/>
          </a:p>
        </p:txBody>
      </p:sp>
      <p:pic>
        <p:nvPicPr>
          <p:cNvPr id="8" name="Picture 7"/>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9677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MapReduce</a:t>
            </a:r>
            <a:endParaRPr lang="en-US" dirty="0"/>
          </a:p>
        </p:txBody>
      </p:sp>
      <p:sp>
        <p:nvSpPr>
          <p:cNvPr id="3" name="Text Placeholder 2"/>
          <p:cNvSpPr>
            <a:spLocks noGrp="1"/>
          </p:cNvSpPr>
          <p:nvPr>
            <p:ph idx="1"/>
          </p:nvPr>
        </p:nvSpPr>
        <p:spPr/>
        <p:txBody>
          <a:bodyPr>
            <a:normAutofit/>
          </a:bodyPr>
          <a:lstStyle/>
          <a:p>
            <a:pPr marL="574503" indent="-571329">
              <a:buFont typeface="Arial" panose="020B0604020202020204" pitchFamily="34" charset="0"/>
              <a:buChar char="•"/>
            </a:pPr>
            <a:r>
              <a:rPr lang="en-US" sz="2799" dirty="0">
                <a:solidFill>
                  <a:schemeClr val="bg1"/>
                </a:solidFill>
              </a:rPr>
              <a:t>Analogous to GROUP BY in SQL</a:t>
            </a:r>
          </a:p>
          <a:p>
            <a:pPr marL="574503" indent="-571329">
              <a:buFont typeface="Arial" panose="020B0604020202020204" pitchFamily="34" charset="0"/>
              <a:buChar char="•"/>
            </a:pPr>
            <a:r>
              <a:rPr lang="en-US" sz="2799" dirty="0">
                <a:solidFill>
                  <a:schemeClr val="bg1"/>
                </a:solidFill>
              </a:rPr>
              <a:t>Usually combiners can be an effective way to minimize network IO</a:t>
            </a:r>
          </a:p>
          <a:p>
            <a:pPr marL="574503" indent="-571329">
              <a:buFont typeface="Arial" panose="020B0604020202020204" pitchFamily="34" charset="0"/>
              <a:buChar char="•"/>
            </a:pPr>
            <a:r>
              <a:rPr lang="en-US" sz="2799" dirty="0">
                <a:solidFill>
                  <a:schemeClr val="bg1"/>
                </a:solidFill>
              </a:rPr>
              <a:t>Based on the dataset opportunity to use a custom partitioner to balance the </a:t>
            </a:r>
            <a:r>
              <a:rPr lang="en-US" sz="2799" dirty="0" smtClean="0">
                <a:solidFill>
                  <a:schemeClr val="bg1"/>
                </a:solidFill>
              </a:rPr>
              <a:t>reducers</a:t>
            </a:r>
          </a:p>
          <a:p>
            <a:pPr marL="574503" indent="-571329">
              <a:buFont typeface="Arial" panose="020B0604020202020204" pitchFamily="34" charset="0"/>
              <a:buChar char="•"/>
            </a:pPr>
            <a:r>
              <a:rPr lang="en-US" sz="2799" dirty="0" smtClean="0"/>
              <a:t>Complete control of mappers and reducers</a:t>
            </a:r>
          </a:p>
          <a:p>
            <a:pPr marL="574503" indent="-571329">
              <a:buFont typeface="Arial" panose="020B0604020202020204" pitchFamily="34" charset="0"/>
              <a:buChar char="•"/>
            </a:pPr>
            <a:r>
              <a:rPr lang="en-US" sz="2799" dirty="0" smtClean="0">
                <a:solidFill>
                  <a:schemeClr val="bg1"/>
                </a:solidFill>
              </a:rPr>
              <a:t>Non-trivial to write</a:t>
            </a:r>
            <a:endParaRPr lang="en-US" sz="2799" dirty="0">
              <a:solidFill>
                <a:schemeClr val="bg1"/>
              </a:solidFill>
            </a:endParaRPr>
          </a:p>
        </p:txBody>
      </p:sp>
      <p:sp>
        <p:nvSpPr>
          <p:cNvPr id="7" name="Slide Number Placeholder 6"/>
          <p:cNvSpPr>
            <a:spLocks noGrp="1"/>
          </p:cNvSpPr>
          <p:nvPr>
            <p:ph type="sldNum" sz="quarter" idx="12"/>
          </p:nvPr>
        </p:nvSpPr>
        <p:spPr>
          <a:prstGeom prst="rect">
            <a:avLst/>
          </a:prstGeom>
        </p:spPr>
        <p:txBody>
          <a:bodyPr/>
          <a:lstStyle/>
          <a:p>
            <a:fld id="{27258FFF-F925-446B-8502-81C933981705}" type="slidenum">
              <a:rPr lang="en-US" smtClean="0"/>
              <a:pPr/>
              <a:t>180</a:t>
            </a:fld>
            <a:endParaRPr lang="en-US" dirty="0"/>
          </a:p>
        </p:txBody>
      </p:sp>
    </p:spTree>
    <p:extLst>
      <p:ext uri="{BB962C8B-B14F-4D97-AF65-F5344CB8AC3E}">
        <p14:creationId xmlns:p14="http://schemas.microsoft.com/office/powerpoint/2010/main" val="3066929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a:t>
            </a:r>
            <a:endParaRPr lang="en-US" dirty="0"/>
          </a:p>
        </p:txBody>
      </p:sp>
      <p:sp>
        <p:nvSpPr>
          <p:cNvPr id="3" name="Content Placeholder 2"/>
          <p:cNvSpPr>
            <a:spLocks noGrp="1"/>
          </p:cNvSpPr>
          <p:nvPr>
            <p:ph idx="1"/>
          </p:nvPr>
        </p:nvSpPr>
        <p:spPr/>
        <p:txBody>
          <a:bodyPr>
            <a:noAutofit/>
          </a:bodyPr>
          <a:lstStyle/>
          <a:p>
            <a:endParaRPr lang="en-US" sz="2800" dirty="0" smtClean="0"/>
          </a:p>
          <a:p>
            <a:r>
              <a:rPr lang="en-US" sz="2800" dirty="0" smtClean="0"/>
              <a:t>SQL-Like query syntax – if you know SQL, you’ll be able to use Hive</a:t>
            </a:r>
          </a:p>
          <a:p>
            <a:r>
              <a:rPr lang="en-US" sz="2800" dirty="0" smtClean="0"/>
              <a:t>Relational set algebra mixed with row-oriented manipulation</a:t>
            </a:r>
          </a:p>
          <a:p>
            <a:r>
              <a:rPr lang="en-US" sz="2800" dirty="0" smtClean="0"/>
              <a:t>Declare tables (internal and external) and views</a:t>
            </a:r>
          </a:p>
          <a:p>
            <a:r>
              <a:rPr lang="en-US" sz="2800" dirty="0" smtClean="0"/>
              <a:t>Query processor optimizes </a:t>
            </a:r>
            <a:r>
              <a:rPr lang="en-US" sz="2800" dirty="0" err="1" smtClean="0"/>
              <a:t>MapReduce</a:t>
            </a:r>
            <a:r>
              <a:rPr lang="en-US" sz="2800" dirty="0" smtClean="0"/>
              <a:t> job</a:t>
            </a:r>
          </a:p>
        </p:txBody>
      </p:sp>
      <p:sp>
        <p:nvSpPr>
          <p:cNvPr id="4" name="Slide Number Placeholder 3"/>
          <p:cNvSpPr>
            <a:spLocks noGrp="1"/>
          </p:cNvSpPr>
          <p:nvPr>
            <p:ph type="sldNum" sz="quarter" idx="12"/>
          </p:nvPr>
        </p:nvSpPr>
        <p:spPr/>
        <p:txBody>
          <a:bodyPr/>
          <a:lstStyle/>
          <a:p>
            <a:fld id="{0A164282-434E-41D4-9582-783D542A7B68}" type="slidenum">
              <a:rPr lang="en-US" smtClean="0"/>
              <a:pPr/>
              <a:t>181</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209625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HiveQL</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Create an External Table</a:t>
            </a:r>
          </a:p>
          <a:p>
            <a:endParaRPr lang="en-US" dirty="0"/>
          </a:p>
          <a:p>
            <a:endParaRPr lang="en-US" dirty="0" smtClean="0"/>
          </a:p>
          <a:p>
            <a:endParaRPr lang="en-US" dirty="0"/>
          </a:p>
        </p:txBody>
      </p:sp>
      <p:sp>
        <p:nvSpPr>
          <p:cNvPr id="9" name="TextBox 8"/>
          <p:cNvSpPr txBox="1"/>
          <p:nvPr/>
        </p:nvSpPr>
        <p:spPr>
          <a:xfrm>
            <a:off x="990600" y="2057400"/>
            <a:ext cx="10563753" cy="1723549"/>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latin typeface="Consolas"/>
              </a:rPr>
              <a:t>CREATE EXTERNAL TABLE </a:t>
            </a:r>
            <a:r>
              <a:rPr lang="en-US" sz="1600" dirty="0" err="1" smtClean="0">
                <a:solidFill>
                  <a:srgbClr val="081C23"/>
                </a:solidFill>
                <a:latin typeface="Consolas"/>
              </a:rPr>
              <a:t>iislogs</a:t>
            </a:r>
            <a:r>
              <a:rPr lang="en-US" sz="1600" dirty="0" smtClean="0">
                <a:solidFill>
                  <a:srgbClr val="081C23"/>
                </a:solidFill>
                <a:latin typeface="Consolas"/>
              </a:rPr>
              <a:t>(</a:t>
            </a:r>
          </a:p>
          <a:p>
            <a:r>
              <a:rPr lang="en-US" sz="1600" dirty="0">
                <a:solidFill>
                  <a:srgbClr val="081C23"/>
                </a:solidFill>
                <a:latin typeface="Consolas"/>
              </a:rPr>
              <a:t>	</a:t>
            </a:r>
            <a:r>
              <a:rPr lang="en-US" sz="1600" dirty="0" err="1" smtClean="0">
                <a:solidFill>
                  <a:srgbClr val="081C23"/>
                </a:solidFill>
                <a:latin typeface="Consolas"/>
              </a:rPr>
              <a:t>sdate</a:t>
            </a:r>
            <a:r>
              <a:rPr lang="en-US" sz="1600" dirty="0" smtClean="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stime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ssitename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csmethod</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csuristem</a:t>
            </a:r>
            <a:r>
              <a:rPr lang="en-US" sz="1600" dirty="0">
                <a:solidFill>
                  <a:srgbClr val="081C23"/>
                </a:solidFill>
                <a:latin typeface="Consolas"/>
              </a:rPr>
              <a:t> </a:t>
            </a:r>
            <a:r>
              <a:rPr lang="en-US" sz="1600" dirty="0">
                <a:solidFill>
                  <a:srgbClr val="0000FF"/>
                </a:solidFill>
                <a:latin typeface="Consolas"/>
              </a:rPr>
              <a:t>string, </a:t>
            </a:r>
            <a:r>
              <a:rPr lang="en-US" sz="1600" dirty="0" smtClean="0">
                <a:solidFill>
                  <a:srgbClr val="0000FF"/>
                </a:solidFill>
                <a:latin typeface="Consolas"/>
              </a:rPr>
              <a:t>    	</a:t>
            </a:r>
            <a:r>
              <a:rPr lang="en-US" sz="1600" dirty="0" err="1" smtClean="0">
                <a:solidFill>
                  <a:srgbClr val="081C23"/>
                </a:solidFill>
                <a:latin typeface="Consolas"/>
              </a:rPr>
              <a:t>csuriquery</a:t>
            </a:r>
            <a:r>
              <a:rPr lang="en-US" sz="1600" dirty="0" smtClean="0">
                <a:solidFill>
                  <a:srgbClr val="081C23"/>
                </a:solidFill>
                <a:latin typeface="Consolas"/>
              </a:rPr>
              <a:t> </a:t>
            </a:r>
            <a:r>
              <a:rPr lang="en-US" sz="1600" dirty="0">
                <a:solidFill>
                  <a:srgbClr val="0000FF"/>
                </a:solidFill>
                <a:latin typeface="Consolas"/>
              </a:rPr>
              <a:t>string, </a:t>
            </a:r>
            <a:r>
              <a:rPr lang="en-US" sz="1600" dirty="0">
                <a:solidFill>
                  <a:srgbClr val="081C23"/>
                </a:solidFill>
                <a:latin typeface="Consolas"/>
              </a:rPr>
              <a:t>sport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scstatus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timetaken</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81C23"/>
                </a:solidFill>
                <a:latin typeface="Consolas"/>
              </a:rPr>
              <a:t>)</a:t>
            </a:r>
          </a:p>
          <a:p>
            <a:r>
              <a:rPr lang="en-US" sz="1600" dirty="0">
                <a:solidFill>
                  <a:srgbClr val="0000FF"/>
                </a:solidFill>
                <a:latin typeface="Consolas"/>
              </a:rPr>
              <a:t>ROW FORMAT DELIMITED </a:t>
            </a:r>
          </a:p>
          <a:p>
            <a:r>
              <a:rPr lang="en-US" sz="1600" dirty="0">
                <a:solidFill>
                  <a:srgbClr val="0000FF"/>
                </a:solidFill>
                <a:latin typeface="Consolas"/>
              </a:rPr>
              <a:t>  FIELDS TERMINATED BY </a:t>
            </a:r>
            <a:r>
              <a:rPr lang="en-US" sz="1600" dirty="0">
                <a:solidFill>
                  <a:srgbClr val="081C23"/>
                </a:solidFill>
                <a:latin typeface="Consolas"/>
              </a:rPr>
              <a:t>' '</a:t>
            </a:r>
            <a:r>
              <a:rPr lang="en-US" sz="1600" dirty="0">
                <a:solidFill>
                  <a:srgbClr val="0000FF"/>
                </a:solidFill>
                <a:latin typeface="Consolas"/>
              </a:rPr>
              <a:t> </a:t>
            </a:r>
          </a:p>
          <a:p>
            <a:r>
              <a:rPr lang="en-US" sz="1600" dirty="0">
                <a:solidFill>
                  <a:srgbClr val="0000FF"/>
                </a:solidFill>
                <a:latin typeface="Consolas"/>
              </a:rPr>
              <a:t>LOCATION</a:t>
            </a:r>
          </a:p>
          <a:p>
            <a:r>
              <a:rPr lang="en-US" sz="1600" dirty="0">
                <a:solidFill>
                  <a:srgbClr val="0000FF"/>
                </a:solidFill>
                <a:latin typeface="Consolas"/>
              </a:rPr>
              <a:t>  </a:t>
            </a:r>
            <a:r>
              <a:rPr lang="en-US" sz="1600" dirty="0">
                <a:solidFill>
                  <a:srgbClr val="FF0000"/>
                </a:solidFill>
                <a:latin typeface="Consolas"/>
              </a:rPr>
              <a:t>'</a:t>
            </a:r>
            <a:r>
              <a:rPr lang="en-US" sz="1600" dirty="0" err="1">
                <a:solidFill>
                  <a:srgbClr val="FF0000"/>
                </a:solidFill>
                <a:latin typeface="Consolas"/>
              </a:rPr>
              <a:t>wasb</a:t>
            </a:r>
            <a:r>
              <a:rPr lang="en-US" sz="1600" dirty="0">
                <a:solidFill>
                  <a:srgbClr val="FF0000"/>
                </a:solidFill>
                <a:latin typeface="Consolas"/>
              </a:rPr>
              <a:t>://iis-logs@myapp.blob.core.windows.net/'</a:t>
            </a:r>
          </a:p>
        </p:txBody>
      </p:sp>
      <p:sp>
        <p:nvSpPr>
          <p:cNvPr id="10" name="TextBox 9"/>
          <p:cNvSpPr txBox="1"/>
          <p:nvPr/>
        </p:nvSpPr>
        <p:spPr>
          <a:xfrm>
            <a:off x="996696" y="4511331"/>
            <a:ext cx="10563753" cy="1477328"/>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sdate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stime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csmethod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scuristem</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api_version</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search_value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search_value</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from </a:t>
            </a:r>
            <a:r>
              <a:rPr lang="en-US" sz="1600" dirty="0">
                <a:solidFill>
                  <a:srgbClr val="80808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str_to_map</a:t>
            </a:r>
            <a:r>
              <a:rPr lang="en-US" sz="1600" dirty="0">
                <a:solidFill>
                  <a:srgbClr val="80808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csuriquery</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'&amp;'</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from</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iislogs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808080"/>
                </a:solidFill>
                <a:highlight>
                  <a:srgbClr val="FFFFFF"/>
                </a:highlight>
                <a:latin typeface="Consolas" panose="020B0609020204030204" pitchFamily="49" charset="0"/>
              </a:rPr>
              <a:t>) </a:t>
            </a:r>
            <a:r>
              <a:rPr lang="en-US" sz="1600" dirty="0" err="1" smtClean="0">
                <a:solidFill>
                  <a:srgbClr val="808080"/>
                </a:solidFill>
                <a:highlight>
                  <a:srgbClr val="FFFFFF"/>
                </a:highlight>
                <a:latin typeface="Consolas" panose="020B0609020204030204" pitchFamily="49" charset="0"/>
              </a:rPr>
              <a:t>version_logs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where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FF0000"/>
              </a:solidFill>
              <a:latin typeface="Consolas"/>
            </a:endParaRPr>
          </a:p>
        </p:txBody>
      </p:sp>
      <p:sp>
        <p:nvSpPr>
          <p:cNvPr id="11" name="Content Placeholder 5"/>
          <p:cNvSpPr txBox="1">
            <a:spLocks/>
          </p:cNvSpPr>
          <p:nvPr/>
        </p:nvSpPr>
        <p:spPr>
          <a:xfrm>
            <a:off x="560798" y="3866650"/>
            <a:ext cx="11079822" cy="2292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return 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51080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3" name="Content Placeholder 2"/>
          <p:cNvSpPr>
            <a:spLocks noGrp="1"/>
          </p:cNvSpPr>
          <p:nvPr>
            <p:ph idx="1"/>
          </p:nvPr>
        </p:nvSpPr>
        <p:spPr/>
        <p:txBody>
          <a:bodyPr>
            <a:noAutofit/>
          </a:bodyPr>
          <a:lstStyle/>
          <a:p>
            <a:r>
              <a:rPr lang="en-US" sz="2800" dirty="0" smtClean="0"/>
              <a:t>Script language for expressing </a:t>
            </a:r>
            <a:r>
              <a:rPr lang="en-US" sz="2800" dirty="0" err="1" smtClean="0"/>
              <a:t>MapReduce</a:t>
            </a:r>
            <a:r>
              <a:rPr lang="en-US" sz="2800" dirty="0" smtClean="0"/>
              <a:t> jobs</a:t>
            </a:r>
          </a:p>
          <a:p>
            <a:r>
              <a:rPr lang="en-US" sz="2800" dirty="0" smtClean="0"/>
              <a:t>Script operations can be chained together</a:t>
            </a:r>
          </a:p>
          <a:p>
            <a:r>
              <a:rPr lang="en-US" sz="2800" dirty="0" smtClean="0"/>
              <a:t>Compiler optimizes </a:t>
            </a:r>
            <a:r>
              <a:rPr lang="en-US" sz="2800" dirty="0" err="1" smtClean="0"/>
              <a:t>MapReduce</a:t>
            </a:r>
            <a:r>
              <a:rPr lang="en-US" sz="2800" dirty="0" smtClean="0"/>
              <a:t> job</a:t>
            </a:r>
            <a:endParaRPr lang="en-US" sz="2800" dirty="0"/>
          </a:p>
        </p:txBody>
      </p:sp>
    </p:spTree>
    <p:extLst>
      <p:ext uri="{BB962C8B-B14F-4D97-AF65-F5344CB8AC3E}">
        <p14:creationId xmlns:p14="http://schemas.microsoft.com/office/powerpoint/2010/main" val="415612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PigLatin</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Load and Transform Data</a:t>
            </a:r>
          </a:p>
          <a:p>
            <a:endParaRPr lang="en-US" dirty="0"/>
          </a:p>
          <a:p>
            <a:endParaRPr lang="en-US" dirty="0" smtClean="0"/>
          </a:p>
          <a:p>
            <a:endParaRPr lang="en-US" dirty="0"/>
          </a:p>
        </p:txBody>
      </p:sp>
      <p:sp>
        <p:nvSpPr>
          <p:cNvPr id="9" name="TextBox 8"/>
          <p:cNvSpPr txBox="1"/>
          <p:nvPr/>
        </p:nvSpPr>
        <p:spPr>
          <a:xfrm>
            <a:off x="990600" y="2057400"/>
            <a:ext cx="10563753" cy="738664"/>
          </a:xfrm>
          <a:prstGeom prst="rect">
            <a:avLst/>
          </a:prstGeom>
          <a:solidFill>
            <a:schemeClr val="bg1"/>
          </a:solidFill>
          <a:ln>
            <a:solidFill>
              <a:schemeClr val="accent2"/>
            </a:solidFill>
          </a:ln>
        </p:spPr>
        <p:txBody>
          <a:bodyPr wrap="square" lIns="91440" tIns="0" rIns="0" bIns="0" rtlCol="0">
            <a:spAutoFit/>
          </a:bodyPr>
          <a:lstStyle/>
          <a:p>
            <a:r>
              <a:rPr lang="en-US" sz="1600" dirty="0" smtClean="0">
                <a:solidFill>
                  <a:srgbClr val="0000FF"/>
                </a:solidFill>
                <a:latin typeface="Consolas"/>
              </a:rPr>
              <a:t>A </a:t>
            </a:r>
            <a:r>
              <a:rPr lang="en-US" sz="1600" dirty="0">
                <a:solidFill>
                  <a:srgbClr val="0000FF"/>
                </a:solidFill>
                <a:latin typeface="Consolas"/>
              </a:rPr>
              <a:t>= load '</a:t>
            </a:r>
            <a:r>
              <a:rPr lang="en-US" sz="1600" dirty="0" err="1">
                <a:solidFill>
                  <a:srgbClr val="0000FF"/>
                </a:solidFill>
                <a:latin typeface="Consolas"/>
              </a:rPr>
              <a:t>passwd</a:t>
            </a:r>
            <a:r>
              <a:rPr lang="en-US" sz="1600" dirty="0">
                <a:solidFill>
                  <a:srgbClr val="0000FF"/>
                </a:solidFill>
                <a:latin typeface="Consolas"/>
              </a:rPr>
              <a:t>' using </a:t>
            </a:r>
            <a:r>
              <a:rPr lang="en-US" sz="1600" dirty="0" err="1">
                <a:solidFill>
                  <a:srgbClr val="0000FF"/>
                </a:solidFill>
                <a:latin typeface="Consolas"/>
              </a:rPr>
              <a:t>PigStorage</a:t>
            </a:r>
            <a:r>
              <a:rPr lang="en-US" sz="1600" dirty="0">
                <a:solidFill>
                  <a:srgbClr val="0000FF"/>
                </a:solidFill>
                <a:latin typeface="Consolas"/>
              </a:rPr>
              <a:t>(':');  -- load the </a:t>
            </a:r>
            <a:r>
              <a:rPr lang="en-US" sz="1600" dirty="0" err="1">
                <a:solidFill>
                  <a:srgbClr val="0000FF"/>
                </a:solidFill>
                <a:latin typeface="Consolas"/>
              </a:rPr>
              <a:t>passwd</a:t>
            </a:r>
            <a:r>
              <a:rPr lang="en-US" sz="1600" dirty="0">
                <a:solidFill>
                  <a:srgbClr val="0000FF"/>
                </a:solidFill>
                <a:latin typeface="Consolas"/>
              </a:rPr>
              <a:t> file </a:t>
            </a:r>
          </a:p>
          <a:p>
            <a:r>
              <a:rPr lang="en-US" sz="1600" dirty="0">
                <a:solidFill>
                  <a:srgbClr val="0000FF"/>
                </a:solidFill>
                <a:latin typeface="Consolas"/>
              </a:rPr>
              <a:t>B = </a:t>
            </a:r>
            <a:r>
              <a:rPr lang="en-US" sz="1600" dirty="0" err="1">
                <a:solidFill>
                  <a:srgbClr val="0000FF"/>
                </a:solidFill>
                <a:latin typeface="Consolas"/>
              </a:rPr>
              <a:t>foreach</a:t>
            </a:r>
            <a:r>
              <a:rPr lang="en-US" sz="1600" dirty="0">
                <a:solidFill>
                  <a:srgbClr val="0000FF"/>
                </a:solidFill>
                <a:latin typeface="Consolas"/>
              </a:rPr>
              <a:t> A generate $0 as id;  -- extract the user IDs </a:t>
            </a:r>
          </a:p>
          <a:p>
            <a:r>
              <a:rPr lang="en-US" sz="1600" dirty="0">
                <a:solidFill>
                  <a:srgbClr val="0000FF"/>
                </a:solidFill>
                <a:latin typeface="Consolas"/>
              </a:rPr>
              <a:t>store B into ‘</a:t>
            </a:r>
            <a:r>
              <a:rPr lang="en-US" sz="1600" dirty="0" err="1">
                <a:solidFill>
                  <a:srgbClr val="0000FF"/>
                </a:solidFill>
                <a:latin typeface="Consolas"/>
              </a:rPr>
              <a:t>id.out</a:t>
            </a:r>
            <a:r>
              <a:rPr lang="en-US" sz="1600" dirty="0">
                <a:solidFill>
                  <a:srgbClr val="0000FF"/>
                </a:solidFill>
                <a:latin typeface="Consolas"/>
              </a:rPr>
              <a:t>’;  -- write the results to a file name </a:t>
            </a:r>
            <a:r>
              <a:rPr lang="en-US" sz="1600" dirty="0" err="1">
                <a:solidFill>
                  <a:srgbClr val="0000FF"/>
                </a:solidFill>
                <a:latin typeface="Consolas"/>
              </a:rPr>
              <a:t>id.out</a:t>
            </a:r>
            <a:endParaRPr lang="en-US" sz="1600" dirty="0">
              <a:solidFill>
                <a:srgbClr val="0000FF"/>
              </a:solidFill>
              <a:latin typeface="Consolas"/>
            </a:endParaRPr>
          </a:p>
        </p:txBody>
      </p:sp>
      <p:sp>
        <p:nvSpPr>
          <p:cNvPr id="10" name="TextBox 9"/>
          <p:cNvSpPr txBox="1"/>
          <p:nvPr/>
        </p:nvSpPr>
        <p:spPr>
          <a:xfrm>
            <a:off x="966216" y="3657600"/>
            <a:ext cx="10563753" cy="2215991"/>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00"/>
                </a:solidFill>
                <a:highlight>
                  <a:srgbClr val="FFFFFF"/>
                </a:highlight>
                <a:latin typeface="Consolas" panose="020B0609020204030204" pitchFamily="49" charset="0"/>
              </a:rPr>
              <a:t>LOGS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LOAD</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err="1">
                <a:solidFill>
                  <a:srgbClr val="FF0000"/>
                </a:solidFill>
                <a:highlight>
                  <a:srgbClr val="FFFFFF"/>
                </a:highlight>
                <a:latin typeface="Consolas" panose="020B0609020204030204" pitchFamily="49" charset="0"/>
              </a:rPr>
              <a:t>wasb</a:t>
            </a:r>
            <a:r>
              <a:rPr lang="en-US" sz="1600" dirty="0">
                <a:solidFill>
                  <a:srgbClr val="FF0000"/>
                </a:solidFill>
                <a:highlight>
                  <a:srgbClr val="FFFFFF"/>
                </a:highlight>
                <a:latin typeface="Consolas" panose="020B0609020204030204" pitchFamily="49" charset="0"/>
              </a:rPr>
              <a:t>:///example/data/sample.log'</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LOGS generate REGEX_EXTRACT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'(TRACE|DEBUG|INFO|WARN|ERROR|FATAL)'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FILTEREDLEVELS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FILTER 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GROUPEDLEVELS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FILTEREDLEVELS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FREQUENCIES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GROUPEDLEVELS generate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FILTEREDLEVELS</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RESULT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order</a:t>
            </a:r>
            <a:r>
              <a:rPr lang="en-US" sz="1600" dirty="0">
                <a:solidFill>
                  <a:srgbClr val="000000"/>
                </a:solidFill>
                <a:highlight>
                  <a:srgbClr val="FFFFFF"/>
                </a:highlight>
                <a:latin typeface="Consolas" panose="020B0609020204030204" pitchFamily="49" charset="0"/>
              </a:rPr>
              <a:t> FREQUENCIES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desc</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DUMP</a:t>
            </a:r>
            <a:r>
              <a:rPr lang="en-US" sz="1600" dirty="0">
                <a:solidFill>
                  <a:srgbClr val="000000"/>
                </a:solidFill>
                <a:highlight>
                  <a:srgbClr val="FFFFFF"/>
                </a:highlight>
                <a:latin typeface="Consolas" panose="020B0609020204030204" pitchFamily="49" charset="0"/>
              </a:rPr>
              <a:t> RESULT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endParaRPr lang="en-US" sz="1600" dirty="0">
              <a:solidFill>
                <a:srgbClr val="FF0000"/>
              </a:solidFill>
              <a:latin typeface="Consolas"/>
            </a:endParaRPr>
          </a:p>
        </p:txBody>
      </p:sp>
      <p:sp>
        <p:nvSpPr>
          <p:cNvPr id="11" name="Content Placeholder 5"/>
          <p:cNvSpPr txBox="1">
            <a:spLocks/>
          </p:cNvSpPr>
          <p:nvPr/>
        </p:nvSpPr>
        <p:spPr>
          <a:xfrm>
            <a:off x="560798" y="3044840"/>
            <a:ext cx="11079822" cy="31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a:t>
            </a:r>
            <a:r>
              <a:rPr lang="en-US" dirty="0" smtClean="0">
                <a:solidFill>
                  <a:srgbClr val="FFFFFF"/>
                </a:solidFill>
              </a:rPr>
              <a:t>return and process </a:t>
            </a:r>
            <a:r>
              <a:rPr lang="en-US" dirty="0">
                <a:solidFill>
                  <a:srgbClr val="FFFFFF"/>
                </a:solidFill>
              </a:rPr>
              <a:t>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452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561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320040" y="228600"/>
            <a:ext cx="11152188" cy="747713"/>
          </a:xfrm>
        </p:spPr>
        <p:txBody>
          <a:bodyPr>
            <a:normAutofit fontScale="90000"/>
          </a:bodyPr>
          <a:lstStyle/>
          <a:p>
            <a:r>
              <a:rPr lang="en-US" dirty="0">
                <a:solidFill>
                  <a:schemeClr val="bg1">
                    <a:alpha val="99000"/>
                  </a:schemeClr>
                </a:solidFill>
              </a:rPr>
              <a:t>Microsoft Big Data Roadmap</a:t>
            </a:r>
          </a:p>
        </p:txBody>
      </p:sp>
      <p:grpSp>
        <p:nvGrpSpPr>
          <p:cNvPr id="47" name="Group 46"/>
          <p:cNvGrpSpPr/>
          <p:nvPr/>
        </p:nvGrpSpPr>
        <p:grpSpPr>
          <a:xfrm>
            <a:off x="6175782"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To accelerate the delivery </a:t>
              </a:r>
              <a:br>
                <a:rPr sz="2200">
                  <a:solidFill>
                    <a:srgbClr val="FFFFFF">
                      <a:alpha val="99000"/>
                    </a:srgbClr>
                  </a:solidFill>
                </a:rPr>
              </a:br>
              <a:r>
                <a:rPr sz="2200">
                  <a:solidFill>
                    <a:srgbClr val="FFFFFF">
                      <a:alpha val="99000"/>
                    </a:srgbClr>
                  </a:solidFill>
                </a:rPr>
                <a:t>of Microsoft’s Hadoop based solution for Windows Server and service for Microsoft Azure, Microsoft is announcing a partnership with </a:t>
              </a:r>
              <a:r>
                <a:rPr sz="2200" err="1">
                  <a:solidFill>
                    <a:srgbClr val="FFFFFF">
                      <a:alpha val="99000"/>
                    </a:srgbClr>
                  </a:solidFill>
                </a:rPr>
                <a:t>Hortonworks</a:t>
              </a:r>
              <a:endParaRPr sz="2200">
                <a:solidFill>
                  <a:srgbClr val="FFFFFF">
                    <a:alpha val="99000"/>
                  </a:srgbClr>
                </a:solidFill>
              </a:endParaRPr>
            </a:p>
            <a:p>
              <a:pPr defTabSz="1218987">
                <a:buClr>
                  <a:srgbClr val="292929"/>
                </a:buClr>
                <a:buSzTx/>
              </a:pPr>
              <a:endParaRPr sz="2200">
                <a:solidFill>
                  <a:srgbClr val="FFFFFF">
                    <a:alpha val="99000"/>
                  </a:srgb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grpSp>
        <p:nvGrpSpPr>
          <p:cNvPr id="48" name="Group 47"/>
          <p:cNvGrpSpPr/>
          <p:nvPr/>
        </p:nvGrpSpPr>
        <p:grpSpPr>
          <a:xfrm>
            <a:off x="6175782" y="4010752"/>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committed </a:t>
              </a:r>
              <a:br>
                <a:rPr sz="2200">
                  <a:solidFill>
                    <a:srgbClr val="FFFFFF">
                      <a:alpha val="99000"/>
                    </a:srgbClr>
                  </a:solidFill>
                </a:rPr>
              </a:br>
              <a:r>
                <a:rPr sz="2200">
                  <a:solidFill>
                    <a:srgbClr val="FFFFFF">
                      <a:alpha val="99000"/>
                    </a:srgbClr>
                  </a:solidFill>
                </a:rPr>
                <a:t>to broadening accessibility and usage of Hadoop to end users, developers and IT professionals in organizations of all sizes</a:t>
              </a: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49" name="Group 48"/>
          <p:cNvGrpSpPr/>
          <p:nvPr/>
        </p:nvGrpSpPr>
        <p:grpSpPr>
          <a:xfrm>
            <a:off x="520701"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announcing </a:t>
              </a:r>
              <a:br>
                <a:rPr sz="2200">
                  <a:solidFill>
                    <a:srgbClr val="FFFFFF">
                      <a:alpha val="99000"/>
                    </a:srgbClr>
                  </a:solidFill>
                </a:rPr>
              </a:br>
              <a:r>
                <a:rPr sz="2200">
                  <a:solidFill>
                    <a:srgbClr val="FFFFFF">
                      <a:alpha val="99000"/>
                    </a:srgbClr>
                  </a:solidFill>
                </a:rPr>
                <a:t>an end-to-end roadmap </a:t>
              </a:r>
              <a:br>
                <a:rPr sz="2200">
                  <a:solidFill>
                    <a:srgbClr val="FFFFFF">
                      <a:alpha val="99000"/>
                    </a:srgbClr>
                  </a:solidFill>
                </a:rPr>
              </a:br>
              <a:r>
                <a:rPr sz="2200">
                  <a:solidFill>
                    <a:srgbClr val="FFFFFF">
                      <a:alpha val="99000"/>
                    </a:srgbClr>
                  </a:solidFill>
                </a:rPr>
                <a:t>for Big Data that embraces Apache </a:t>
              </a:r>
              <a:r>
                <a:rPr sz="2200" err="1">
                  <a:solidFill>
                    <a:srgbClr val="FFFFFF">
                      <a:alpha val="99000"/>
                    </a:srgbClr>
                  </a:solidFill>
                </a:rPr>
                <a:t>Hadoop</a:t>
              </a:r>
              <a:r>
                <a:rPr sz="2200" baseline="30000" err="1">
                  <a:solidFill>
                    <a:srgbClr val="FFFFFF">
                      <a:alpha val="99000"/>
                    </a:srgbClr>
                  </a:solidFill>
                </a:rPr>
                <a:t>TM</a:t>
              </a:r>
              <a:r>
                <a:rPr sz="2200">
                  <a:solidFill>
                    <a:srgbClr val="FFFFFF">
                      <a:alpha val="99000"/>
                    </a:srgbClr>
                  </a:solidFill>
                </a:rPr>
                <a:t> by distributing enterprise class Hadoop based solutions on both Windows Server and Microsoft Azure</a:t>
              </a: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50" name="Group 49"/>
          <p:cNvGrpSpPr/>
          <p:nvPr/>
        </p:nvGrpSpPr>
        <p:grpSpPr>
          <a:xfrm>
            <a:off x="520701"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extending </a:t>
              </a:r>
              <a:br>
                <a:rPr sz="2200">
                  <a:solidFill>
                    <a:srgbClr val="FFFFFF">
                      <a:alpha val="99000"/>
                    </a:srgbClr>
                  </a:solidFill>
                </a:rPr>
              </a:br>
              <a:r>
                <a:rPr sz="2200">
                  <a:solidFill>
                    <a:srgbClr val="FFFFFF">
                      <a:alpha val="99000"/>
                    </a:srgbClr>
                  </a:solidFill>
                </a:rPr>
                <a:t>its leadership in business intelligence and data warehousing to provide insights to all users by activating new types of </a:t>
              </a:r>
              <a:br>
                <a:rPr sz="2200">
                  <a:solidFill>
                    <a:srgbClr val="FFFFFF">
                      <a:alpha val="99000"/>
                    </a:srgbClr>
                  </a:solidFill>
                </a:rPr>
              </a:br>
              <a:r>
                <a:rPr sz="2200">
                  <a:solidFill>
                    <a:srgbClr val="FFFFFF">
                      <a:alpha val="99000"/>
                    </a:srgb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spTree>
    <p:extLst>
      <p:ext uri="{BB962C8B-B14F-4D97-AF65-F5344CB8AC3E}">
        <p14:creationId xmlns:p14="http://schemas.microsoft.com/office/powerpoint/2010/main" val="333889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38411" y="1385170"/>
            <a:ext cx="11149013" cy="2216150"/>
          </a:xfrm>
        </p:spPr>
        <p:txBody>
          <a:bodyPr/>
          <a:lstStyle/>
          <a:p>
            <a:pPr marL="0" lvl="0" indent="0">
              <a:buNone/>
            </a:pPr>
            <a:r>
              <a:rPr lang="en-US" u="sng" dirty="0" smtClean="0">
                <a:ln>
                  <a:solidFill>
                    <a:srgbClr val="FFFFFF">
                      <a:alpha val="0"/>
                    </a:srgbClr>
                  </a:solidFill>
                </a:ln>
                <a:latin typeface="Segoe UI Light" pitchFamily="34" charset="0"/>
              </a:rPr>
              <a:t>http://www.hadooponazure.com/</a:t>
            </a:r>
          </a:p>
          <a:p>
            <a:pPr marL="0" indent="0">
              <a:buNone/>
            </a:pPr>
            <a:r>
              <a:rPr lang="en-US" u="sng" dirty="0" smtClean="0">
                <a:ln>
                  <a:solidFill>
                    <a:srgbClr val="FFFFFF">
                      <a:alpha val="0"/>
                    </a:srgbClr>
                  </a:solidFill>
                </a:ln>
                <a:latin typeface="Segoe UI Light" pitchFamily="34" charset="0"/>
              </a:rPr>
              <a:t>http://hadoop.apache.org/</a:t>
            </a:r>
            <a:endParaRPr lang="en-US" u="sng" dirty="0">
              <a:ln>
                <a:solidFill>
                  <a:srgbClr val="FFFFFF">
                    <a:alpha val="0"/>
                  </a:srgbClr>
                </a:solidFill>
              </a:ln>
              <a:latin typeface="Segoe UI Light" pitchFamily="34" charset="0"/>
            </a:endParaRPr>
          </a:p>
          <a:p>
            <a:pPr lvl="0"/>
            <a:endParaRPr lang="en-US" u="sng" dirty="0" smtClean="0">
              <a:ln>
                <a:solidFill>
                  <a:srgbClr val="FFFFFF">
                    <a:alpha val="0"/>
                  </a:srgbClr>
                </a:solidFill>
              </a:ln>
              <a:latin typeface="Segoe UI Light" pitchFamily="34" charset="0"/>
            </a:endParaRPr>
          </a:p>
          <a:p>
            <a:endParaRPr lang="en-US" dirty="0"/>
          </a:p>
        </p:txBody>
      </p:sp>
      <p:sp>
        <p:nvSpPr>
          <p:cNvPr id="2" name="Title 1"/>
          <p:cNvSpPr>
            <a:spLocks noGrp="1"/>
          </p:cNvSpPr>
          <p:nvPr>
            <p:ph type="title" idx="4294967295"/>
          </p:nvPr>
        </p:nvSpPr>
        <p:spPr>
          <a:xfrm>
            <a:off x="250520" y="291231"/>
            <a:ext cx="11152188" cy="747713"/>
          </a:xfrm>
        </p:spPr>
        <p:txBody>
          <a:bodyPr>
            <a:normAutofit fontScale="90000"/>
          </a:bodyPr>
          <a:lstStyle/>
          <a:p>
            <a:r>
              <a:rPr lang="en-US" dirty="0">
                <a:solidFill>
                  <a:schemeClr val="bg1"/>
                </a:solidFill>
              </a:rPr>
              <a:t>Resources</a:t>
            </a:r>
            <a:endParaRPr lang="en-US" sz="3200" dirty="0">
              <a:solidFill>
                <a:schemeClr val="bg1"/>
              </a:solidFill>
            </a:endParaRPr>
          </a:p>
        </p:txBody>
      </p:sp>
    </p:spTree>
    <p:extLst>
      <p:ext uri="{BB962C8B-B14F-4D97-AF65-F5344CB8AC3E}">
        <p14:creationId xmlns:p14="http://schemas.microsoft.com/office/powerpoint/2010/main" val="11697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2178518" y="0"/>
            <a:ext cx="7834964" cy="268105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sv-SE" sz="4400" spc="-51" dirty="0" smtClean="0">
                <a:solidFill>
                  <a:schemeClr val="bg2"/>
                </a:solidFill>
                <a:latin typeface="+mj-lt"/>
              </a:rPr>
              <a:t>In </a:t>
            </a:r>
            <a:r>
              <a:rPr lang="sv-SE" sz="4400" spc="-51" dirty="0">
                <a:solidFill>
                  <a:schemeClr val="bg2"/>
                </a:solidFill>
                <a:latin typeface="+mj-lt"/>
              </a:rPr>
              <a:t>the </a:t>
            </a:r>
            <a:r>
              <a:rPr lang="sv-SE" sz="4400" spc="-51" dirty="0" smtClean="0">
                <a:solidFill>
                  <a:schemeClr val="bg2"/>
                </a:solidFill>
                <a:latin typeface="+mj-lt"/>
              </a:rPr>
              <a:t>Preview </a:t>
            </a:r>
            <a:r>
              <a:rPr lang="sv-SE" sz="4400" spc="-51" dirty="0">
                <a:solidFill>
                  <a:schemeClr val="bg2"/>
                </a:solidFill>
                <a:latin typeface="+mj-lt"/>
              </a:rPr>
              <a:t>Management </a:t>
            </a:r>
            <a:r>
              <a:rPr lang="sv-SE" sz="4400" spc="-51" dirty="0" smtClean="0">
                <a:solidFill>
                  <a:schemeClr val="bg2"/>
                </a:solidFill>
                <a:latin typeface="+mj-lt"/>
              </a:rPr>
              <a:t>Portal</a:t>
            </a:r>
            <a:r>
              <a:rPr lang="en-US" sz="4400" spc="-51" dirty="0" smtClean="0">
                <a:solidFill>
                  <a:schemeClr val="bg2"/>
                </a:solidFill>
                <a:latin typeface="+mj-lt"/>
              </a:rPr>
              <a:t/>
            </a:r>
            <a:br>
              <a:rPr lang="en-US" sz="4400" spc="-51" dirty="0" smtClean="0">
                <a:solidFill>
                  <a:schemeClr val="bg2"/>
                </a:solidFill>
                <a:latin typeface="+mj-lt"/>
              </a:rPr>
            </a:br>
            <a:r>
              <a:rPr lang="en-US" sz="4400" spc="-51" dirty="0" smtClean="0">
                <a:solidFill>
                  <a:schemeClr val="bg2"/>
                </a:solidFill>
                <a:latin typeface="+mj-lt"/>
              </a:rPr>
              <a:t>create </a:t>
            </a:r>
            <a:r>
              <a:rPr lang="en-US" sz="4400" spc="-51" dirty="0">
                <a:solidFill>
                  <a:schemeClr val="bg2"/>
                </a:solidFill>
                <a:latin typeface="+mj-lt"/>
              </a:rPr>
              <a:t>a SQL Database </a:t>
            </a:r>
            <a:r>
              <a:rPr lang="en-US" sz="4400" spc="-51" dirty="0" smtClean="0">
                <a:solidFill>
                  <a:schemeClr val="bg2"/>
                </a:solidFill>
                <a:latin typeface="+mj-lt"/>
              </a:rPr>
              <a:t>server</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3" name="Picture 2"/>
          <p:cNvPicPr>
            <a:picLocks noChangeAspect="1"/>
          </p:cNvPicPr>
          <p:nvPr/>
        </p:nvPicPr>
        <p:blipFill>
          <a:blip r:embed="rId4"/>
          <a:stretch>
            <a:fillRect/>
          </a:stretch>
        </p:blipFill>
        <p:spPr>
          <a:xfrm>
            <a:off x="2609671" y="2139706"/>
            <a:ext cx="6972658" cy="3454578"/>
          </a:xfrm>
          <a:prstGeom prst="rect">
            <a:avLst/>
          </a:prstGeom>
        </p:spPr>
      </p:pic>
    </p:spTree>
    <p:extLst>
      <p:ext uri="{BB962C8B-B14F-4D97-AF65-F5344CB8AC3E}">
        <p14:creationId xmlns:p14="http://schemas.microsoft.com/office/powerpoint/2010/main" val="102297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20701" y="228601"/>
            <a:ext cx="11149013" cy="1329595"/>
          </a:xfrm>
        </p:spPr>
        <p:txBody>
          <a:bodyPr>
            <a:normAutofit fontScale="90000"/>
          </a:bodyPr>
          <a:lstStyle/>
          <a:p>
            <a:r>
              <a:rPr lang="en-US" sz="4800" dirty="0"/>
              <a:t>SQL Database Billing Rates (As of 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200509" y="1805627"/>
            <a:ext cx="3345104" cy="3043210"/>
          </a:xfrm>
          <a:prstGeom prst="rect">
            <a:avLst/>
          </a:prstGeom>
          <a:noFill/>
          <a:ln>
            <a:noFill/>
          </a:ln>
        </p:spPr>
      </p:pic>
      <p:sp>
        <p:nvSpPr>
          <p:cNvPr id="7" name="Content Placeholder 2"/>
          <p:cNvSpPr txBox="1">
            <a:spLocks/>
          </p:cNvSpPr>
          <p:nvPr/>
        </p:nvSpPr>
        <p:spPr>
          <a:xfrm>
            <a:off x="6339283"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endParaRPr lang="en-US" sz="1600" spc="-51" dirty="0"/>
          </a:p>
        </p:txBody>
      </p:sp>
      <p:graphicFrame>
        <p:nvGraphicFramePr>
          <p:cNvPr id="8" name="Content Placeholder 1"/>
          <p:cNvGraphicFramePr>
            <a:graphicFrameLocks/>
          </p:cNvGraphicFramePr>
          <p:nvPr>
            <p:extLst/>
          </p:nvPr>
        </p:nvGraphicFramePr>
        <p:xfrm>
          <a:off x="4517027"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7027"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pc="-100" dirty="0">
                <a:solidFill>
                  <a:schemeClr val="accent2">
                    <a:alpha val="99000"/>
                  </a:schemeClr>
                </a:solidFill>
                <a:latin typeface="Segoe UI Light" pitchFamily="34" charset="0"/>
              </a:rPr>
              <a:t>Data Transfers</a:t>
            </a:r>
          </a:p>
          <a:p>
            <a:pPr marL="3175" lvl="1" indent="0" defTabSz="914325">
              <a:spcBef>
                <a:spcPts val="600"/>
              </a:spcBef>
              <a:buNone/>
            </a:pPr>
            <a:r>
              <a:rPr lang="en-US" sz="1600" spc="-51" dirty="0"/>
              <a:t>North America and Europe regions $0.05 - $0.12 per GB outbound</a:t>
            </a:r>
          </a:p>
          <a:p>
            <a:pPr marL="3175" lvl="1" indent="0" defTabSz="914325">
              <a:spcBef>
                <a:spcPts val="600"/>
              </a:spcBef>
              <a:buNone/>
            </a:pPr>
            <a:r>
              <a:rPr lang="en-US" sz="1600" spc="-51" dirty="0"/>
              <a:t>Asia Pacific region $0.12 - $0.19 per GB outbound</a:t>
            </a:r>
          </a:p>
          <a:p>
            <a:pPr marL="3175" lvl="1" indent="0" defTabSz="914325">
              <a:spcBef>
                <a:spcPts val="600"/>
              </a:spcBef>
              <a:buNone/>
            </a:pPr>
            <a:r>
              <a:rPr lang="en-US" sz="1600" spc="-51" dirty="0"/>
              <a:t>All inbound data transfers are at no charge.</a:t>
            </a:r>
          </a:p>
        </p:txBody>
      </p:sp>
      <p:sp>
        <p:nvSpPr>
          <p:cNvPr id="10" name="Content Placeholder 2"/>
          <p:cNvSpPr txBox="1">
            <a:spLocks/>
          </p:cNvSpPr>
          <p:nvPr/>
        </p:nvSpPr>
        <p:spPr>
          <a:xfrm>
            <a:off x="4517027"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1600" spc="-51" dirty="0"/>
              <a:t>Based on graduated rate based on database size</a:t>
            </a:r>
          </a:p>
          <a:p>
            <a:pPr marL="3175" indent="0" defTabSz="914325">
              <a:spcBef>
                <a:spcPts val="0"/>
              </a:spcBef>
              <a:spcAft>
                <a:spcPts val="300"/>
              </a:spcAft>
              <a:buNone/>
            </a:pPr>
            <a:r>
              <a:rPr lang="en-US" sz="1600" spc="-51" dirty="0"/>
              <a:t>Charged at monthly rate per database</a:t>
            </a:r>
          </a:p>
          <a:p>
            <a:pPr marL="3175" lvl="1" indent="0" defTabSz="914325">
              <a:spcBef>
                <a:spcPts val="600"/>
              </a:spcBef>
              <a:buNone/>
            </a:pPr>
            <a:r>
              <a:rPr lang="en-US" sz="1600" spc="-51" dirty="0"/>
              <a:t>Amortized over month -&gt; calculated on daily basis</a:t>
            </a:r>
          </a:p>
          <a:p>
            <a:pPr marL="3175" lvl="1" indent="0" defTabSz="914325">
              <a:spcBef>
                <a:spcPts val="600"/>
              </a:spcBef>
              <a:buNone/>
            </a:pPr>
            <a:r>
              <a:rPr lang="en-US" sz="1600" spc="-51" dirty="0"/>
              <a:t>No Transaction Charges</a:t>
            </a:r>
          </a:p>
        </p:txBody>
      </p:sp>
    </p:spTree>
    <p:extLst>
      <p:ext uri="{BB962C8B-B14F-4D97-AF65-F5344CB8AC3E}">
        <p14:creationId xmlns:p14="http://schemas.microsoft.com/office/powerpoint/2010/main" val="3593768338"/>
      </p:ext>
    </p:extLst>
  </p:cSld>
  <p:clrMapOvr>
    <a:masterClrMapping/>
  </p:clrMapOvr>
  <p:transition>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553998"/>
          </a:xfrm>
        </p:spPr>
        <p:txBody>
          <a:bodyPr>
            <a:normAutofit fontScale="90000"/>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7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518015761"/>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p:spPr>
      </p:pic>
    </p:spTree>
    <p:extLst>
      <p:ext uri="{BB962C8B-B14F-4D97-AF65-F5344CB8AC3E}">
        <p14:creationId xmlns:p14="http://schemas.microsoft.com/office/powerpoint/2010/main" val="2018677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123398" y="519763"/>
            <a:ext cx="5945204" cy="164400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en-US" sz="4400" spc="-51" dirty="0" smtClean="0">
                <a:solidFill>
                  <a:schemeClr val="bg2"/>
                </a:solidFill>
                <a:latin typeface="+mj-lt"/>
              </a:rPr>
              <a:t>In </a:t>
            </a:r>
            <a:r>
              <a:rPr lang="en-US" sz="4400" spc="-51" dirty="0">
                <a:solidFill>
                  <a:schemeClr val="bg2"/>
                </a:solidFill>
                <a:latin typeface="+mj-lt"/>
              </a:rPr>
              <a:t>the </a:t>
            </a:r>
            <a:r>
              <a:rPr lang="en-US" sz="4400" spc="-51" dirty="0" smtClean="0">
                <a:solidFill>
                  <a:schemeClr val="bg2"/>
                </a:solidFill>
                <a:latin typeface="+mj-lt"/>
              </a:rPr>
              <a:t>Management Portal</a:t>
            </a:r>
            <a:br>
              <a:rPr lang="en-US" sz="4400" spc="-51" dirty="0" smtClean="0">
                <a:solidFill>
                  <a:schemeClr val="bg2"/>
                </a:solidFill>
                <a:latin typeface="+mj-lt"/>
              </a:rPr>
            </a:br>
            <a:r>
              <a:rPr lang="en-US" sz="4400" spc="-51" dirty="0" smtClean="0">
                <a:solidFill>
                  <a:schemeClr val="bg2"/>
                </a:solidFill>
                <a:latin typeface="+mj-lt"/>
              </a:rPr>
              <a:t>add </a:t>
            </a:r>
            <a:r>
              <a:rPr lang="en-US" sz="4400" spc="-51" dirty="0">
                <a:solidFill>
                  <a:schemeClr val="bg2"/>
                </a:solidFill>
                <a:latin typeface="+mj-lt"/>
              </a:rPr>
              <a:t>firewall </a:t>
            </a:r>
            <a:r>
              <a:rPr lang="en-US" sz="4400" spc="-51" dirty="0" smtClean="0">
                <a:solidFill>
                  <a:schemeClr val="bg2"/>
                </a:solidFill>
                <a:latin typeface="+mj-lt"/>
              </a:rPr>
              <a:t>rules</a:t>
            </a:r>
            <a:endParaRPr lang="en-US" sz="32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3556" name="Picture 4" descr="C:\Users\Magnus\AppData\Local\Temp\SNAGHTML244ed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021" y="2139706"/>
            <a:ext cx="8291959" cy="43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7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909888" y="2085727"/>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10" name="Content Placeholder 2"/>
          <p:cNvSpPr txBox="1">
            <a:spLocks/>
          </p:cNvSpPr>
          <p:nvPr/>
        </p:nvSpPr>
        <p:spPr>
          <a:xfrm>
            <a:off x="0" y="1"/>
            <a:ext cx="12191999" cy="232913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Microsoft Azure Platform PowerShell </a:t>
            </a:r>
            <a:r>
              <a:rPr lang="en-US" sz="4000" spc="-51" dirty="0" err="1">
                <a:solidFill>
                  <a:schemeClr val="bg2"/>
                </a:solidFill>
                <a:latin typeface="+mj-lt"/>
              </a:rPr>
              <a:t>cmdlets</a:t>
            </a:r>
            <a:endParaRPr lang="en-US" sz="4000" spc="-51" dirty="0">
              <a:solidFill>
                <a:schemeClr val="bg2"/>
              </a:solidFill>
              <a:latin typeface="+mj-lt"/>
            </a:endParaRPr>
          </a:p>
        </p:txBody>
      </p:sp>
      <p:pic>
        <p:nvPicPr>
          <p:cNvPr id="11" name="Picture 10"/>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7955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812801"/>
            <a:ext cx="12191999" cy="70353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smtClean="0">
                <a:solidFill>
                  <a:schemeClr val="bg2"/>
                </a:solidFill>
                <a:latin typeface="+mj-lt"/>
              </a:rPr>
              <a:t>Azure </a:t>
            </a:r>
            <a:r>
              <a:rPr lang="en-US" sz="4000" spc="-51" dirty="0">
                <a:solidFill>
                  <a:schemeClr val="bg2"/>
                </a:solidFill>
                <a:latin typeface="+mj-lt"/>
              </a:rPr>
              <a:t>Cross-Platform Command-Line Interface (xplat-cli)</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4" name="Picture 3"/>
          <p:cNvPicPr>
            <a:picLocks noChangeAspect="1"/>
          </p:cNvPicPr>
          <p:nvPr/>
        </p:nvPicPr>
        <p:blipFill>
          <a:blip r:embed="rId3"/>
          <a:stretch>
            <a:fillRect/>
          </a:stretch>
        </p:blipFill>
        <p:spPr>
          <a:xfrm>
            <a:off x="1358655" y="1523902"/>
            <a:ext cx="9474687" cy="3810196"/>
          </a:xfrm>
          <a:prstGeom prst="rect">
            <a:avLst/>
          </a:prstGeom>
        </p:spPr>
      </p:pic>
      <p:pic>
        <p:nvPicPr>
          <p:cNvPr id="10" name="Picture 9"/>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5485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6045200"/>
            <a:ext cx="12191999" cy="8128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http://bit.ly/azureAutomation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smtClean="0">
                <a:solidFill>
                  <a:schemeClr val="bg2"/>
                </a:solidFill>
              </a:rPr>
              <a:t>Automation always pays off</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55" y="2190577"/>
            <a:ext cx="2781688" cy="2476846"/>
          </a:xfrm>
          <a:prstGeom prst="rect">
            <a:avLst/>
          </a:prstGeom>
        </p:spPr>
      </p:pic>
      <p:pic>
        <p:nvPicPr>
          <p:cNvPr id="7" name="Picture 6"/>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949719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latin typeface="+mj-lt"/>
              </a:rPr>
              <a:t>Creating A SQL </a:t>
            </a:r>
            <a:r>
              <a:rPr lang="en-US" sz="4400" dirty="0" smtClean="0">
                <a:latin typeface="+mj-lt"/>
              </a:rPr>
              <a:t>Database </a:t>
            </a:r>
            <a:r>
              <a:rPr lang="en-US" sz="4400" dirty="0">
                <a:latin typeface="+mj-lt"/>
              </a:rPr>
              <a:t>Server</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509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444933904"/>
              </p:ext>
            </p:extLst>
          </p:nvPr>
        </p:nvGraphicFramePr>
        <p:xfrm>
          <a:off x="340517" y="1487468"/>
          <a:ext cx="11510966" cy="3968287"/>
        </p:xfrm>
        <a:graphic>
          <a:graphicData uri="http://schemas.openxmlformats.org/drawingml/2006/table">
            <a:tbl>
              <a:tblPr firstRow="1" bandRow="1">
                <a:tableStyleId>{93296810-A885-4BE3-A3E7-6D5BEEA58F35}</a:tableStyleId>
              </a:tblPr>
              <a:tblGrid>
                <a:gridCol w="1198567"/>
                <a:gridCol w="1674812"/>
                <a:gridCol w="2071688"/>
                <a:gridCol w="1016000"/>
                <a:gridCol w="1841500"/>
                <a:gridCol w="830658"/>
                <a:gridCol w="960042"/>
                <a:gridCol w="1917699"/>
              </a:tblGrid>
              <a:tr h="566310">
                <a:tc rowSpan="2">
                  <a:txBody>
                    <a:bodyPr/>
                    <a:lstStyle/>
                    <a:p>
                      <a:r>
                        <a:rPr lang="en-US" b="0" dirty="0" smtClean="0">
                          <a:latin typeface="+mj-lt"/>
                        </a:rPr>
                        <a:t>Service</a:t>
                      </a:r>
                      <a:r>
                        <a:rPr lang="en-US" b="0" baseline="0" dirty="0" smtClean="0">
                          <a:latin typeface="+mj-lt"/>
                        </a:rPr>
                        <a:t> Tier</a:t>
                      </a:r>
                      <a:endParaRPr lang="en-US" b="0" dirty="0">
                        <a:latin typeface="+mj-lt"/>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Performance Level</a:t>
                      </a:r>
                      <a:endParaRPr lang="en-US" sz="1800" b="0" kern="1200" dirty="0">
                        <a:solidFill>
                          <a:schemeClr val="lt1"/>
                        </a:solidFill>
                        <a:latin typeface="+mj-lt"/>
                        <a:ea typeface="+mn-ea"/>
                        <a:cs typeface="+mn-cs"/>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Common App Pattern</a:t>
                      </a:r>
                      <a:endParaRPr lang="en-US" sz="1800" b="0" kern="1200" dirty="0">
                        <a:solidFill>
                          <a:schemeClr val="lt1"/>
                        </a:solidFill>
                        <a:latin typeface="+mj-lt"/>
                        <a:ea typeface="+mn-ea"/>
                        <a:cs typeface="+mn-cs"/>
                      </a:endParaRPr>
                    </a:p>
                  </a:txBody>
                  <a:tcPr>
                    <a:solidFill>
                      <a:srgbClr val="658E00"/>
                    </a:solidFill>
                  </a:tcPr>
                </a:tc>
                <a:tc gridSpan="3">
                  <a:txBody>
                    <a:bodyPr/>
                    <a:lstStyle/>
                    <a:p>
                      <a:pPr marL="0" algn="l" defTabSz="914400" rtl="0" eaLnBrk="1" latinLnBrk="0" hangingPunct="1"/>
                      <a:r>
                        <a:rPr lang="en-US" sz="1800" b="0" kern="1200" dirty="0" smtClean="0">
                          <a:solidFill>
                            <a:schemeClr val="lt1"/>
                          </a:solidFill>
                          <a:latin typeface="+mj-lt"/>
                          <a:ea typeface="+mn-ea"/>
                          <a:cs typeface="+mn-cs"/>
                        </a:rPr>
                        <a:t>Performance</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b="0" kern="1200" dirty="0" smtClean="0">
                          <a:solidFill>
                            <a:schemeClr val="lt1"/>
                          </a:solidFill>
                          <a:latin typeface="+mj-lt"/>
                          <a:ea typeface="+mn-ea"/>
                          <a:cs typeface="+mn-cs"/>
                        </a:rPr>
                        <a:t>Business Continuity </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smtClean="0">
                          <a:solidFill>
                            <a:srgbClr val="005D7E"/>
                          </a:solidFill>
                          <a:latin typeface="+mj-lt"/>
                        </a:rPr>
                        <a:t>Max DB Size</a:t>
                      </a:r>
                      <a:endParaRPr lang="en-US" dirty="0">
                        <a:solidFill>
                          <a:srgbClr val="005D7E"/>
                        </a:solidFill>
                        <a:latin typeface="+mj-lt"/>
                      </a:endParaRPr>
                    </a:p>
                  </a:txBody>
                  <a:tcPr/>
                </a:tc>
                <a:tc>
                  <a:txBody>
                    <a:bodyPr/>
                    <a:lstStyle/>
                    <a:p>
                      <a:r>
                        <a:rPr lang="en-US" dirty="0" smtClean="0">
                          <a:solidFill>
                            <a:srgbClr val="005D7E"/>
                          </a:solidFill>
                          <a:latin typeface="+mj-lt"/>
                        </a:rPr>
                        <a:t>Transaction </a:t>
                      </a:r>
                      <a:r>
                        <a:rPr lang="en-US" dirty="0" err="1" smtClean="0">
                          <a:solidFill>
                            <a:srgbClr val="005D7E"/>
                          </a:solidFill>
                          <a:latin typeface="+mj-lt"/>
                        </a:rPr>
                        <a:t>Perf</a:t>
                      </a:r>
                      <a:r>
                        <a:rPr lang="en-US" dirty="0" smtClean="0">
                          <a:solidFill>
                            <a:srgbClr val="005D7E"/>
                          </a:solidFill>
                          <a:latin typeface="+mj-lt"/>
                        </a:rPr>
                        <a:t>. Objective</a:t>
                      </a:r>
                      <a:endParaRPr lang="en-US" dirty="0">
                        <a:solidFill>
                          <a:srgbClr val="005D7E"/>
                        </a:solidFill>
                        <a:latin typeface="+mj-lt"/>
                      </a:endParaRPr>
                    </a:p>
                  </a:txBody>
                  <a:tcPr/>
                </a:tc>
                <a:tc>
                  <a:txBody>
                    <a:bodyPr/>
                    <a:lstStyle/>
                    <a:p>
                      <a:r>
                        <a:rPr lang="en-US" dirty="0" smtClean="0">
                          <a:solidFill>
                            <a:srgbClr val="005D7E"/>
                          </a:solidFill>
                          <a:latin typeface="+mj-lt"/>
                        </a:rPr>
                        <a:t>DTU</a:t>
                      </a:r>
                      <a:endParaRPr lang="en-US" dirty="0">
                        <a:solidFill>
                          <a:srgbClr val="005D7E"/>
                        </a:solidFill>
                        <a:latin typeface="+mj-lt"/>
                      </a:endParaRPr>
                    </a:p>
                  </a:txBody>
                  <a:tcPr/>
                </a:tc>
                <a:tc>
                  <a:txBody>
                    <a:bodyPr/>
                    <a:lstStyle/>
                    <a:p>
                      <a:r>
                        <a:rPr lang="en-US" dirty="0" smtClean="0">
                          <a:solidFill>
                            <a:srgbClr val="005D7E"/>
                          </a:solidFill>
                          <a:latin typeface="+mj-lt"/>
                        </a:rPr>
                        <a:t>PITR</a:t>
                      </a:r>
                      <a:endParaRPr lang="en-US" dirty="0">
                        <a:solidFill>
                          <a:srgbClr val="005D7E"/>
                        </a:solidFill>
                        <a:latin typeface="+mj-lt"/>
                      </a:endParaRPr>
                    </a:p>
                  </a:txBody>
                  <a:tcPr/>
                </a:tc>
                <a:tc>
                  <a:txBody>
                    <a:bodyPr/>
                    <a:lstStyle/>
                    <a:p>
                      <a:r>
                        <a:rPr lang="en-US" dirty="0" smtClean="0">
                          <a:solidFill>
                            <a:srgbClr val="005D7E"/>
                          </a:solidFill>
                          <a:latin typeface="+mj-lt"/>
                        </a:rPr>
                        <a:t>DR / GEO-Rep</a:t>
                      </a:r>
                      <a:endParaRPr lang="en-US" dirty="0">
                        <a:solidFill>
                          <a:srgbClr val="005D7E"/>
                        </a:solidFill>
                        <a:latin typeface="+mj-lt"/>
                      </a:endParaRPr>
                    </a:p>
                  </a:txBody>
                  <a:tcPr/>
                </a:tc>
              </a:tr>
              <a:tr h="854541">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sz="1600" dirty="0" smtClean="0">
                          <a:solidFill>
                            <a:srgbClr val="005D7E"/>
                          </a:solidFill>
                          <a:latin typeface="+mj-lt"/>
                        </a:rPr>
                        <a:t>Small</a:t>
                      </a:r>
                      <a:r>
                        <a:rPr lang="en-US" sz="1600" baseline="0" dirty="0" smtClean="0">
                          <a:solidFill>
                            <a:srgbClr val="005D7E"/>
                          </a:solidFill>
                          <a:latin typeface="+mj-lt"/>
                        </a:rPr>
                        <a:t> DB, SQL </a:t>
                      </a:r>
                      <a:r>
                        <a:rPr lang="en-US" sz="1600" baseline="0" dirty="0" err="1" smtClean="0">
                          <a:solidFill>
                            <a:srgbClr val="005D7E"/>
                          </a:solidFill>
                          <a:latin typeface="+mj-lt"/>
                        </a:rPr>
                        <a:t>opp</a:t>
                      </a:r>
                      <a:endParaRPr lang="en-US" dirty="0">
                        <a:solidFill>
                          <a:srgbClr val="005D7E"/>
                        </a:solidFill>
                        <a:latin typeface="+mj-lt"/>
                      </a:endParaRPr>
                    </a:p>
                  </a:txBody>
                  <a:tcPr/>
                </a:tc>
                <a:tc>
                  <a:txBody>
                    <a:bodyPr/>
                    <a:lstStyle/>
                    <a:p>
                      <a:r>
                        <a:rPr lang="en-US" dirty="0" smtClean="0">
                          <a:solidFill>
                            <a:srgbClr val="005D7E"/>
                          </a:solidFill>
                          <a:latin typeface="+mj-lt"/>
                        </a:rPr>
                        <a:t>2 GB</a:t>
                      </a:r>
                      <a:endParaRPr lang="en-US" dirty="0">
                        <a:solidFill>
                          <a:srgbClr val="005D7E"/>
                        </a:solidFill>
                        <a:latin typeface="+mj-lt"/>
                      </a:endParaRPr>
                    </a:p>
                  </a:txBody>
                  <a:tcPr/>
                </a:tc>
                <a:tc>
                  <a:txBody>
                    <a:bodyPr/>
                    <a:lstStyle/>
                    <a:p>
                      <a:r>
                        <a:rPr lang="en-US" dirty="0" smtClean="0">
                          <a:solidFill>
                            <a:srgbClr val="005D7E"/>
                          </a:solidFill>
                          <a:latin typeface="+mj-lt"/>
                        </a:rPr>
                        <a:t>Reliability</a:t>
                      </a:r>
                      <a:r>
                        <a:rPr lang="en-US" baseline="0" dirty="0" smtClean="0">
                          <a:solidFill>
                            <a:srgbClr val="005D7E"/>
                          </a:solidFill>
                          <a:latin typeface="+mj-lt"/>
                        </a:rPr>
                        <a:t> / Hr.</a:t>
                      </a:r>
                      <a:endParaRPr lang="en-US" dirty="0">
                        <a:solidFill>
                          <a:srgbClr val="005D7E"/>
                        </a:solidFill>
                        <a:latin typeface="+mj-lt"/>
                      </a:endParaRPr>
                    </a:p>
                  </a:txBody>
                  <a:tcPr/>
                </a:tc>
                <a:tc>
                  <a:txBody>
                    <a:bodyPr/>
                    <a:lstStyle/>
                    <a:p>
                      <a:r>
                        <a:rPr lang="en-US" dirty="0" smtClean="0">
                          <a:solidFill>
                            <a:srgbClr val="005D7E"/>
                          </a:solidFill>
                          <a:latin typeface="+mj-lt"/>
                        </a:rPr>
                        <a:t>5</a:t>
                      </a:r>
                      <a:endParaRPr lang="en-US" dirty="0">
                        <a:solidFill>
                          <a:srgbClr val="005D7E"/>
                        </a:solidFill>
                        <a:latin typeface="+mj-lt"/>
                      </a:endParaRPr>
                    </a:p>
                  </a:txBody>
                  <a:tcPr/>
                </a:tc>
                <a:tc>
                  <a:txBody>
                    <a:bodyPr/>
                    <a:lstStyle/>
                    <a:p>
                      <a:r>
                        <a:rPr lang="en-US" dirty="0" smtClean="0">
                          <a:solidFill>
                            <a:srgbClr val="005D7E"/>
                          </a:solidFill>
                          <a:latin typeface="+mj-lt"/>
                        </a:rPr>
                        <a:t>7 Days</a:t>
                      </a:r>
                      <a:endParaRPr lang="en-US" dirty="0">
                        <a:solidFill>
                          <a:srgbClr val="005D7E"/>
                        </a:solidFill>
                        <a:latin typeface="+mj-lt"/>
                      </a:endParaRPr>
                    </a:p>
                  </a:txBody>
                  <a:tcPr/>
                </a:tc>
                <a:tc>
                  <a:txBody>
                    <a:bodyPr/>
                    <a:lstStyle/>
                    <a:p>
                      <a:r>
                        <a:rPr lang="en-US" dirty="0" smtClean="0">
                          <a:solidFill>
                            <a:srgbClr val="005D7E"/>
                          </a:solidFill>
                          <a:latin typeface="+mj-lt"/>
                        </a:rPr>
                        <a:t>DB Copy + Manual Export</a:t>
                      </a:r>
                      <a:endParaRPr lang="en-US" dirty="0">
                        <a:solidFill>
                          <a:srgbClr val="005D7E"/>
                        </a:solidFill>
                        <a:latin typeface="+mj-lt"/>
                      </a:endParaRPr>
                    </a:p>
                  </a:txBody>
                  <a:tcPr/>
                </a:tc>
              </a:tr>
              <a:tr h="829178">
                <a:tc>
                  <a:txBody>
                    <a:bodyPr/>
                    <a:lstStyle/>
                    <a:p>
                      <a:r>
                        <a:rPr lang="en-US" dirty="0" smtClean="0">
                          <a:solidFill>
                            <a:srgbClr val="005D7E"/>
                          </a:solidFill>
                          <a:latin typeface="+mj-lt"/>
                        </a:rPr>
                        <a:t>Standard</a:t>
                      </a:r>
                      <a:endParaRPr lang="en-US" dirty="0">
                        <a:solidFill>
                          <a:srgbClr val="005D7E"/>
                        </a:solidFill>
                        <a:latin typeface="+mj-lt"/>
                      </a:endParaRPr>
                    </a:p>
                  </a:txBody>
                  <a:tcPr/>
                </a:tc>
                <a:tc>
                  <a:txBody>
                    <a:bodyPr/>
                    <a:lstStyle/>
                    <a:p>
                      <a:r>
                        <a:rPr lang="en-US" dirty="0" smtClean="0">
                          <a:solidFill>
                            <a:srgbClr val="005D7E"/>
                          </a:solidFill>
                          <a:latin typeface="+mj-lt"/>
                        </a:rPr>
                        <a:t>S0</a:t>
                      </a:r>
                      <a:br>
                        <a:rPr lang="en-US" dirty="0" smtClean="0">
                          <a:solidFill>
                            <a:srgbClr val="005D7E"/>
                          </a:solidFill>
                          <a:latin typeface="+mj-lt"/>
                        </a:rPr>
                      </a:br>
                      <a:r>
                        <a:rPr lang="en-US" dirty="0" smtClean="0">
                          <a:solidFill>
                            <a:srgbClr val="005D7E"/>
                          </a:solidFill>
                          <a:latin typeface="+mj-lt"/>
                        </a:rPr>
                        <a:t>S1</a:t>
                      </a:r>
                      <a:br>
                        <a:rPr lang="en-US" dirty="0" smtClean="0">
                          <a:solidFill>
                            <a:srgbClr val="005D7E"/>
                          </a:solidFill>
                          <a:latin typeface="+mj-lt"/>
                        </a:rPr>
                      </a:br>
                      <a:r>
                        <a:rPr lang="en-US" dirty="0" smtClean="0">
                          <a:solidFill>
                            <a:srgbClr val="005D7E"/>
                          </a:solidFill>
                          <a:latin typeface="+mj-lt"/>
                        </a:rPr>
                        <a:t>S2</a:t>
                      </a:r>
                      <a:endParaRPr lang="en-US" dirty="0">
                        <a:solidFill>
                          <a:srgbClr val="005D7E"/>
                        </a:solidFill>
                        <a:latin typeface="+mj-lt"/>
                      </a:endParaRPr>
                    </a:p>
                  </a:txBody>
                  <a:tcPr/>
                </a:tc>
                <a:tc>
                  <a:txBody>
                    <a:bodyPr/>
                    <a:lstStyle/>
                    <a:p>
                      <a:r>
                        <a:rPr lang="en-US" sz="1600" dirty="0" err="1" smtClean="0">
                          <a:solidFill>
                            <a:srgbClr val="005D7E"/>
                          </a:solidFill>
                          <a:latin typeface="+mj-lt"/>
                        </a:rPr>
                        <a:t>Wrkgp</a:t>
                      </a:r>
                      <a:r>
                        <a:rPr lang="en-US" sz="1600" dirty="0" smtClean="0">
                          <a:solidFill>
                            <a:srgbClr val="005D7E"/>
                          </a:solidFill>
                          <a:latin typeface="+mj-lt"/>
                        </a:rPr>
                        <a:t>/cloud</a:t>
                      </a:r>
                      <a:r>
                        <a:rPr lang="en-US" sz="1600" baseline="0" dirty="0" smtClean="0">
                          <a:solidFill>
                            <a:srgbClr val="005D7E"/>
                          </a:solidFill>
                          <a:latin typeface="+mj-lt"/>
                        </a:rPr>
                        <a:t> app, multiple concurrent  operations</a:t>
                      </a:r>
                      <a:endParaRPr lang="en-US" sz="1600" dirty="0">
                        <a:solidFill>
                          <a:srgbClr val="005D7E"/>
                        </a:solidFill>
                        <a:latin typeface="+mj-lt"/>
                      </a:endParaRPr>
                    </a:p>
                  </a:txBody>
                  <a:tcPr/>
                </a:tc>
                <a:tc>
                  <a:txBody>
                    <a:bodyPr/>
                    <a:lstStyle/>
                    <a:p>
                      <a:r>
                        <a:rPr lang="en-US" dirty="0" smtClean="0">
                          <a:solidFill>
                            <a:srgbClr val="005D7E"/>
                          </a:solidFill>
                          <a:latin typeface="+mj-lt"/>
                        </a:rPr>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Min.</a:t>
                      </a:r>
                      <a:endParaRPr lang="en-US" dirty="0" smtClean="0">
                        <a:solidFill>
                          <a:srgbClr val="005D7E"/>
                        </a:solidFill>
                        <a:latin typeface="+mj-lt"/>
                      </a:endParaRPr>
                    </a:p>
                  </a:txBody>
                  <a:tcPr/>
                </a:tc>
                <a:tc>
                  <a:txBody>
                    <a:bodyPr/>
                    <a:lstStyle/>
                    <a:p>
                      <a:r>
                        <a:rPr lang="en-US" dirty="0" smtClean="0">
                          <a:solidFill>
                            <a:srgbClr val="005D7E"/>
                          </a:solidFill>
                          <a:latin typeface="+mj-lt"/>
                        </a:rPr>
                        <a:t>10</a:t>
                      </a:r>
                      <a:br>
                        <a:rPr lang="en-US" dirty="0" smtClean="0">
                          <a:solidFill>
                            <a:srgbClr val="005D7E"/>
                          </a:solidFill>
                          <a:latin typeface="+mj-lt"/>
                        </a:rPr>
                      </a:br>
                      <a:r>
                        <a:rPr lang="en-US" dirty="0" smtClean="0">
                          <a:solidFill>
                            <a:srgbClr val="005D7E"/>
                          </a:solidFill>
                          <a:latin typeface="+mj-lt"/>
                        </a:rPr>
                        <a:t>20</a:t>
                      </a:r>
                      <a:br>
                        <a:rPr lang="en-US" dirty="0" smtClean="0">
                          <a:solidFill>
                            <a:srgbClr val="005D7E"/>
                          </a:solidFill>
                          <a:latin typeface="+mj-lt"/>
                        </a:rPr>
                      </a:br>
                      <a:r>
                        <a:rPr lang="en-US" dirty="0" smtClean="0">
                          <a:solidFill>
                            <a:srgbClr val="005D7E"/>
                          </a:solidFill>
                          <a:latin typeface="+mj-lt"/>
                        </a:rPr>
                        <a:t>50</a:t>
                      </a:r>
                      <a:endParaRPr lang="en-US" dirty="0">
                        <a:solidFill>
                          <a:srgbClr val="005D7E"/>
                        </a:solidFill>
                        <a:latin typeface="+mj-lt"/>
                      </a:endParaRPr>
                    </a:p>
                  </a:txBody>
                  <a:tcPr/>
                </a:tc>
                <a:tc>
                  <a:txBody>
                    <a:bodyPr/>
                    <a:lstStyle/>
                    <a:p>
                      <a:r>
                        <a:rPr lang="en-US" dirty="0" smtClean="0">
                          <a:solidFill>
                            <a:srgbClr val="005D7E"/>
                          </a:solidFill>
                          <a:latin typeface="+mj-lt"/>
                        </a:rPr>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DB Copy + Manual Export</a:t>
                      </a:r>
                    </a:p>
                  </a:txBody>
                  <a:tcPr/>
                </a:tc>
              </a:tr>
              <a:tr h="899032">
                <a:tc>
                  <a:txBody>
                    <a:bodyPr/>
                    <a:lstStyle/>
                    <a:p>
                      <a:r>
                        <a:rPr lang="en-US" dirty="0" smtClean="0">
                          <a:solidFill>
                            <a:srgbClr val="005D7E"/>
                          </a:solidFill>
                          <a:latin typeface="+mj-lt"/>
                        </a:rPr>
                        <a:t>Premium</a:t>
                      </a:r>
                      <a:endParaRPr lang="en-US" dirty="0">
                        <a:solidFill>
                          <a:srgbClr val="005D7E"/>
                        </a:solidFill>
                        <a:latin typeface="+mj-lt"/>
                      </a:endParaRPr>
                    </a:p>
                  </a:txBody>
                  <a:tcPr/>
                </a:tc>
                <a:tc>
                  <a:txBody>
                    <a:bodyPr/>
                    <a:lstStyle/>
                    <a:p>
                      <a:r>
                        <a:rPr lang="en-US" dirty="0" smtClean="0">
                          <a:solidFill>
                            <a:srgbClr val="005D7E"/>
                          </a:solidFill>
                          <a:latin typeface="+mj-lt"/>
                        </a:rPr>
                        <a:t>P1</a:t>
                      </a:r>
                      <a:r>
                        <a:rPr lang="en-US" baseline="0" dirty="0" smtClean="0">
                          <a:solidFill>
                            <a:srgbClr val="005D7E"/>
                          </a:solidFill>
                          <a:latin typeface="+mj-lt"/>
                        </a:rPr>
                        <a:t/>
                      </a:r>
                      <a:br>
                        <a:rPr lang="en-US" baseline="0" dirty="0" smtClean="0">
                          <a:solidFill>
                            <a:srgbClr val="005D7E"/>
                          </a:solidFill>
                          <a:latin typeface="+mj-lt"/>
                        </a:rPr>
                      </a:br>
                      <a:r>
                        <a:rPr lang="en-US" baseline="0" dirty="0" smtClean="0">
                          <a:solidFill>
                            <a:srgbClr val="005D7E"/>
                          </a:solidFill>
                          <a:latin typeface="+mj-lt"/>
                        </a:rPr>
                        <a:t>P2</a:t>
                      </a:r>
                      <a:br>
                        <a:rPr lang="en-US" baseline="0" dirty="0" smtClean="0">
                          <a:solidFill>
                            <a:srgbClr val="005D7E"/>
                          </a:solidFill>
                          <a:latin typeface="+mj-lt"/>
                        </a:rPr>
                      </a:br>
                      <a:r>
                        <a:rPr lang="en-US" baseline="0" dirty="0" smtClean="0">
                          <a:solidFill>
                            <a:srgbClr val="005D7E"/>
                          </a:solidFill>
                          <a:latin typeface="+mj-lt"/>
                        </a:rPr>
                        <a:t>P3</a:t>
                      </a:r>
                      <a:endParaRPr lang="en-US" dirty="0">
                        <a:solidFill>
                          <a:srgbClr val="005D7E"/>
                        </a:solidFill>
                        <a:latin typeface="+mj-lt"/>
                      </a:endParaRPr>
                    </a:p>
                  </a:txBody>
                  <a:tcPr/>
                </a:tc>
                <a:tc>
                  <a:txBody>
                    <a:bodyPr/>
                    <a:lstStyle/>
                    <a:p>
                      <a:r>
                        <a:rPr lang="en-US" sz="1600" dirty="0" smtClean="0">
                          <a:solidFill>
                            <a:srgbClr val="005D7E"/>
                          </a:solidFill>
                          <a:latin typeface="+mj-lt"/>
                        </a:rPr>
                        <a:t>Mission</a:t>
                      </a:r>
                      <a:r>
                        <a:rPr lang="en-US" sz="1600" baseline="0" dirty="0" smtClean="0">
                          <a:solidFill>
                            <a:srgbClr val="005D7E"/>
                          </a:solidFill>
                          <a:latin typeface="+mj-lt"/>
                        </a:rPr>
                        <a:t> Critical, High volume, Many concurrent Users</a:t>
                      </a:r>
                      <a:endParaRPr lang="en-US" sz="1600" dirty="0">
                        <a:solidFill>
                          <a:srgbClr val="005D7E"/>
                        </a:solidFill>
                        <a:latin typeface="+mj-lt"/>
                      </a:endParaRPr>
                    </a:p>
                  </a:txBody>
                  <a:tcPr/>
                </a:tc>
                <a:tc>
                  <a:txBody>
                    <a:bodyPr/>
                    <a:lstStyle/>
                    <a:p>
                      <a:r>
                        <a:rPr lang="en-US" dirty="0" smtClean="0">
                          <a:solidFill>
                            <a:srgbClr val="005D7E"/>
                          </a:solidFill>
                          <a:latin typeface="+mj-lt"/>
                        </a:rPr>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sec.</a:t>
                      </a:r>
                      <a:endParaRPr lang="en-US" dirty="0" smtClean="0">
                        <a:solidFill>
                          <a:srgbClr val="005D7E"/>
                        </a:solidFill>
                        <a:latin typeface="+mj-lt"/>
                      </a:endParaRPr>
                    </a:p>
                  </a:txBody>
                  <a:tcPr/>
                </a:tc>
                <a:tc>
                  <a:txBody>
                    <a:bodyPr/>
                    <a:lstStyle/>
                    <a:p>
                      <a:r>
                        <a:rPr lang="en-US" dirty="0" smtClean="0">
                          <a:solidFill>
                            <a:srgbClr val="005D7E"/>
                          </a:solidFill>
                          <a:latin typeface="+mj-lt"/>
                        </a:rPr>
                        <a:t>100</a:t>
                      </a:r>
                    </a:p>
                    <a:p>
                      <a:r>
                        <a:rPr lang="en-US" dirty="0" smtClean="0">
                          <a:solidFill>
                            <a:srgbClr val="005D7E"/>
                          </a:solidFill>
                          <a:latin typeface="+mj-lt"/>
                        </a:rPr>
                        <a:t>200</a:t>
                      </a:r>
                    </a:p>
                    <a:p>
                      <a:r>
                        <a:rPr lang="en-US" dirty="0" smtClean="0">
                          <a:solidFill>
                            <a:srgbClr val="005D7E"/>
                          </a:solidFill>
                          <a:latin typeface="+mj-lt"/>
                        </a:rPr>
                        <a:t>800</a:t>
                      </a:r>
                      <a:endParaRPr lang="en-US" dirty="0">
                        <a:solidFill>
                          <a:srgbClr val="005D7E"/>
                        </a:solidFill>
                        <a:latin typeface="+mj-lt"/>
                      </a:endParaRPr>
                    </a:p>
                  </a:txBody>
                  <a:tcPr/>
                </a:tc>
                <a:tc>
                  <a:txBody>
                    <a:bodyPr/>
                    <a:lstStyle/>
                    <a:p>
                      <a:r>
                        <a:rPr lang="en-US" dirty="0" smtClean="0">
                          <a:solidFill>
                            <a:srgbClr val="005D7E"/>
                          </a:solidFill>
                          <a:latin typeface="+mj-lt"/>
                        </a:rPr>
                        <a:t>35 Days</a:t>
                      </a:r>
                      <a:endParaRPr lang="en-US" dirty="0">
                        <a:solidFill>
                          <a:srgbClr val="005D7E"/>
                        </a:solidFill>
                        <a:latin typeface="+mj-lt"/>
                      </a:endParaRPr>
                    </a:p>
                  </a:txBody>
                  <a:tcPr/>
                </a:tc>
                <a:tc>
                  <a:txBody>
                    <a:bodyPr/>
                    <a:lstStyle/>
                    <a:p>
                      <a:r>
                        <a:rPr lang="en-US" dirty="0" smtClean="0">
                          <a:solidFill>
                            <a:srgbClr val="005D7E"/>
                          </a:solidFill>
                          <a:latin typeface="+mj-lt"/>
                        </a:rPr>
                        <a:t>Active Geo-replication</a:t>
                      </a:r>
                      <a:endParaRPr lang="en-US" dirty="0">
                        <a:solidFill>
                          <a:srgbClr val="005D7E"/>
                        </a:solidFill>
                        <a:latin typeface="+mj-lt"/>
                      </a:endParaRPr>
                    </a:p>
                  </a:txBody>
                  <a:tcPr/>
                </a:tc>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5376863"/>
            <a:ext cx="12192000" cy="1481137"/>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0790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67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229045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1160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121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44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17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22600"/>
            <a:ext cx="6180083" cy="812800"/>
          </a:xfrm>
        </p:spPr>
        <p:txBody>
          <a:bodyPr>
            <a:noAutofit/>
          </a:bodyPr>
          <a:lstStyle/>
          <a:p>
            <a:pPr marL="72000" algn="ctr"/>
            <a:r>
              <a:rPr lang="en-US" sz="6600" dirty="0">
                <a:solidFill>
                  <a:schemeClr val="bg2"/>
                </a:solidFill>
              </a:rPr>
              <a:t>SQL Database</a:t>
            </a:r>
          </a:p>
        </p:txBody>
      </p:sp>
      <p:sp>
        <p:nvSpPr>
          <p:cNvPr id="12" name="Title 1"/>
          <p:cNvSpPr txBox="1">
            <a:spLocks/>
          </p:cNvSpPr>
          <p:nvPr/>
        </p:nvSpPr>
        <p:spPr>
          <a:xfrm>
            <a:off x="6096001" y="3022600"/>
            <a:ext cx="6096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lgn="ctr"/>
            <a:r>
              <a:rPr lang="en-US" sz="6600" dirty="0" smtClean="0">
                <a:solidFill>
                  <a:schemeClr val="bg2"/>
                </a:solidFill>
              </a:rPr>
              <a:t>SQL IaaS</a:t>
            </a:r>
            <a:endParaRPr lang="en-US" sz="6600" dirty="0"/>
          </a:p>
        </p:txBody>
      </p:sp>
      <p:sp>
        <p:nvSpPr>
          <p:cNvPr id="10"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Why (at least) two offerings of SQL in Azure?</a:t>
            </a:r>
            <a:endParaRPr lang="en-US" dirty="0"/>
          </a:p>
        </p:txBody>
      </p:sp>
    </p:spTree>
    <p:extLst>
      <p:ext uri="{BB962C8B-B14F-4D97-AF65-F5344CB8AC3E}">
        <p14:creationId xmlns:p14="http://schemas.microsoft.com/office/powerpoint/2010/main" val="35510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21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Create </a:t>
            </a:r>
            <a:r>
              <a:rPr lang="en-US" sz="4400" dirty="0" smtClean="0"/>
              <a:t>and deploy your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259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4400" dirty="0">
                <a:solidFill>
                  <a:schemeClr val="bg1"/>
                </a:solidFill>
                <a:latin typeface="+mj-lt"/>
              </a:rPr>
              <a:t>Transact-SQL</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Technologies</a:t>
            </a:r>
          </a:p>
        </p:txBody>
      </p:sp>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8226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a:t>
            </a:r>
            <a:r>
              <a:rPr lang="en-US" dirty="0"/>
              <a:t>- Languages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8950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Odata</a:t>
            </a:r>
          </a:p>
          <a:p>
            <a:pPr marL="252000" lvl="1" indent="0" defTabSz="914325">
              <a:spcBef>
                <a:spcPts val="1200"/>
              </a:spcBef>
              <a:buNone/>
            </a:pPr>
            <a:r>
              <a:rPr lang="en-US" sz="4400" dirty="0">
                <a:solidFill>
                  <a:schemeClr val="bg1"/>
                </a:solidFill>
                <a:latin typeface="+mj-lt"/>
              </a:rPr>
              <a:t>Entity Framework</a:t>
            </a:r>
          </a:p>
          <a:p>
            <a:pPr marL="252000" lvl="1" indent="0" defTabSz="914325">
              <a:spcBef>
                <a:spcPts val="1200"/>
              </a:spcBef>
              <a:buNone/>
            </a:pPr>
            <a:r>
              <a:rPr lang="en-US" sz="4400" dirty="0">
                <a:solidFill>
                  <a:schemeClr val="bg1"/>
                </a:solidFill>
                <a:latin typeface="+mj-lt"/>
              </a:rPr>
              <a:t>WCF Data Services</a:t>
            </a:r>
          </a:p>
          <a:p>
            <a:pPr marL="252000" lvl="1" indent="0" defTabSz="914325">
              <a:spcBef>
                <a:spcPts val="1200"/>
              </a:spcBef>
              <a:buNone/>
            </a:pPr>
            <a:r>
              <a:rPr lang="en-US" sz="4400" dirty="0" err="1">
                <a:solidFill>
                  <a:schemeClr val="bg1"/>
                </a:solidFill>
                <a:latin typeface="+mj-lt"/>
              </a:rPr>
              <a:t>Nhibernate</a:t>
            </a:r>
            <a:r>
              <a:rPr lang="en-US" sz="4400" dirty="0">
                <a:solidFill>
                  <a:schemeClr val="bg1"/>
                </a:solidFill>
                <a:latin typeface="+mj-lt"/>
              </a:rPr>
              <a:t> (etc.)</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Frameworks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5902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Server Management Studio </a:t>
            </a:r>
            <a:r>
              <a:rPr lang="en-US" sz="4400" dirty="0" smtClean="0">
                <a:solidFill>
                  <a:schemeClr val="bg1"/>
                </a:solidFill>
                <a:latin typeface="+mj-lt"/>
              </a:rPr>
              <a:t>(&gt;=2008 R2)</a:t>
            </a:r>
          </a:p>
          <a:p>
            <a:pPr marL="252000" lvl="1" indent="0" defTabSz="914325">
              <a:spcBef>
                <a:spcPts val="1200"/>
              </a:spcBef>
              <a:buNone/>
            </a:pPr>
            <a:r>
              <a:rPr lang="en-US" sz="4400" dirty="0">
                <a:solidFill>
                  <a:schemeClr val="bg1"/>
                </a:solidFill>
                <a:latin typeface="+mj-lt"/>
              </a:rPr>
              <a:t>SQL</a:t>
            </a:r>
            <a:r>
              <a:rPr lang="en-US" sz="4400" dirty="0" smtClean="0">
                <a:solidFill>
                  <a:schemeClr val="bg1"/>
                </a:solidFill>
                <a:latin typeface="+mj-lt"/>
              </a:rPr>
              <a:t> </a:t>
            </a:r>
            <a:r>
              <a:rPr lang="en-US" sz="4400" dirty="0">
                <a:solidFill>
                  <a:schemeClr val="bg1"/>
                </a:solidFill>
                <a:latin typeface="+mj-lt"/>
              </a:rPr>
              <a:t>Server command-line utilities (SQLCMD, BCP</a:t>
            </a:r>
            <a:r>
              <a:rPr lang="en-US" sz="4400" dirty="0" smtClean="0">
                <a:solidFill>
                  <a:schemeClr val="bg1"/>
                </a:solidFill>
                <a:latin typeface="+mj-lt"/>
              </a:rPr>
              <a:t>)</a:t>
            </a:r>
          </a:p>
          <a:p>
            <a:pPr marL="252000" lvl="1" indent="0" defTabSz="914325">
              <a:spcBef>
                <a:spcPts val="1200"/>
              </a:spcBef>
              <a:buNone/>
            </a:pPr>
            <a:r>
              <a:rPr lang="en-US" sz="4400" dirty="0" smtClean="0">
                <a:solidFill>
                  <a:schemeClr val="bg1"/>
                </a:solidFill>
                <a:latin typeface="+mj-lt"/>
              </a:rPr>
              <a:t>CA </a:t>
            </a:r>
            <a:r>
              <a:rPr lang="en-US" sz="4400" dirty="0">
                <a:solidFill>
                  <a:schemeClr val="bg1"/>
                </a:solidFill>
                <a:latin typeface="+mj-lt"/>
              </a:rPr>
              <a:t>Erwin® Data </a:t>
            </a:r>
            <a:r>
              <a:rPr lang="en-US" sz="4400" dirty="0" smtClean="0">
                <a:solidFill>
                  <a:schemeClr val="bg1"/>
                </a:solidFill>
                <a:latin typeface="+mj-lt"/>
              </a:rPr>
              <a:t>Modeler</a:t>
            </a:r>
          </a:p>
          <a:p>
            <a:pPr marL="252000" lvl="1" indent="0" defTabSz="914325">
              <a:spcBef>
                <a:spcPts val="1200"/>
              </a:spcBef>
              <a:buNone/>
            </a:pPr>
            <a:r>
              <a:rPr lang="en-US" sz="4400" dirty="0" smtClean="0">
                <a:solidFill>
                  <a:schemeClr val="bg1"/>
                </a:solidFill>
                <a:latin typeface="+mj-lt"/>
              </a:rPr>
              <a:t>Embarcadero </a:t>
            </a:r>
            <a:r>
              <a:rPr lang="en-US" sz="4400" dirty="0">
                <a:solidFill>
                  <a:schemeClr val="bg1"/>
                </a:solidFill>
                <a:latin typeface="+mj-lt"/>
              </a:rPr>
              <a:t>Technologies DBArtisan®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Tools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5688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Use </a:t>
            </a:r>
            <a:r>
              <a:rPr lang="en-US" sz="4400" dirty="0">
                <a:solidFill>
                  <a:schemeClr val="bg1"/>
                </a:solidFill>
                <a:latin typeface="+mj-lt"/>
              </a:rPr>
              <a:t>command, distributed transactions, distributed views</a:t>
            </a:r>
          </a:p>
          <a:p>
            <a:pPr marL="252000" lvl="1" indent="0" defTabSz="914325">
              <a:spcBef>
                <a:spcPts val="1200"/>
              </a:spcBef>
              <a:buNone/>
            </a:pPr>
            <a:r>
              <a:rPr lang="en-US" sz="4400" dirty="0">
                <a:solidFill>
                  <a:schemeClr val="bg1"/>
                </a:solidFill>
                <a:latin typeface="+mj-lt"/>
              </a:rPr>
              <a:t>Service Broker</a:t>
            </a:r>
          </a:p>
          <a:p>
            <a:pPr marL="252000" lvl="1" indent="0" defTabSz="914325">
              <a:spcBef>
                <a:spcPts val="1200"/>
              </a:spcBef>
              <a:buNone/>
            </a:pPr>
            <a:r>
              <a:rPr lang="en-US" sz="4400" dirty="0">
                <a:solidFill>
                  <a:schemeClr val="bg1"/>
                </a:solidFill>
                <a:latin typeface="+mj-lt"/>
              </a:rPr>
              <a:t>Common Language Runtime (CLR)</a:t>
            </a:r>
          </a:p>
          <a:p>
            <a:pPr marL="252000" lvl="1" indent="0" defTabSz="914325">
              <a:spcBef>
                <a:spcPts val="1200"/>
              </a:spcBef>
              <a:buNone/>
            </a:pPr>
            <a:r>
              <a:rPr lang="en-US" sz="4400" dirty="0">
                <a:solidFill>
                  <a:schemeClr val="bg1"/>
                </a:solidFill>
                <a:latin typeface="+mj-lt"/>
              </a:rPr>
              <a:t>SQL Agent</a:t>
            </a:r>
          </a:p>
          <a:p>
            <a:pPr marL="252000" lvl="1" indent="0" defTabSz="914325">
              <a:spcBef>
                <a:spcPts val="1200"/>
              </a:spcBef>
              <a:buNone/>
            </a:pPr>
            <a:r>
              <a:rPr lang="en-US" sz="4400" dirty="0">
                <a:solidFill>
                  <a:schemeClr val="bg1"/>
                </a:solidFill>
                <a:latin typeface="+mj-lt"/>
              </a:rPr>
              <a:t>SQL Profiler</a:t>
            </a:r>
          </a:p>
          <a:p>
            <a:pPr marL="252000" lvl="1" indent="0" defTabSz="914325">
              <a:spcBef>
                <a:spcPts val="1200"/>
              </a:spcBef>
              <a:buNone/>
            </a:pPr>
            <a:r>
              <a:rPr lang="en-US" sz="4400" dirty="0">
                <a:solidFill>
                  <a:schemeClr val="bg1"/>
                </a:solidFill>
                <a:latin typeface="+mj-lt"/>
              </a:rPr>
              <a:t>Native Encryption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Unsupported SQL Server Features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8585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1369" y="956707"/>
            <a:ext cx="8249264" cy="4679122"/>
          </a:xfrm>
          <a:prstGeom prst="rect">
            <a:avLst/>
          </a:prstGeom>
        </p:spPr>
      </p:pic>
      <p:sp>
        <p:nvSpPr>
          <p:cNvPr id="7" name="Content Placeholder 2"/>
          <p:cNvSpPr txBox="1">
            <a:spLocks/>
          </p:cNvSpPr>
          <p:nvPr/>
        </p:nvSpPr>
        <p:spPr>
          <a:xfrm>
            <a:off x="3347885" y="5530645"/>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bg2"/>
                </a:solidFill>
                <a:latin typeface="+mj-lt"/>
              </a:rPr>
              <a:t>Web </a:t>
            </a:r>
            <a:r>
              <a:rPr lang="en-US" sz="2400" spc="-51" dirty="0">
                <a:solidFill>
                  <a:schemeClr val="bg2"/>
                </a:solidFill>
                <a:latin typeface="+mj-lt"/>
              </a:rPr>
              <a:t>designers for tables, views, stored procs</a:t>
            </a:r>
          </a:p>
          <a:p>
            <a:pPr marL="3175" lvl="1" indent="0" algn="ctr" defTabSz="914325">
              <a:spcBef>
                <a:spcPts val="900"/>
              </a:spcBef>
              <a:buNone/>
            </a:pPr>
            <a:r>
              <a:rPr lang="en-US" sz="2400" spc="-51" dirty="0">
                <a:solidFill>
                  <a:schemeClr val="bg2"/>
                </a:solidFill>
                <a:latin typeface="+mj-lt"/>
              </a:rPr>
              <a:t>Interactive query editing and </a:t>
            </a:r>
            <a:r>
              <a:rPr lang="en-US" sz="2400" spc="-51" dirty="0" smtClean="0">
                <a:solidFill>
                  <a:schemeClr val="bg2"/>
                </a:solidFill>
                <a:latin typeface="+mj-lt"/>
              </a:rPr>
              <a:t>execution</a:t>
            </a:r>
            <a:endParaRPr lang="en-US" sz="3200" dirty="0">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a:t>
            </a:r>
            <a:r>
              <a:rPr lang="en-US" dirty="0"/>
              <a:t>Database Management Portal</a:t>
            </a: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3311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483079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dirty="0" smtClean="0">
                <a:solidFill>
                  <a:schemeClr val="bg1"/>
                </a:solidFill>
                <a:latin typeface="+mj-lt"/>
              </a:rPr>
              <a:t>Includes </a:t>
            </a:r>
            <a:r>
              <a:rPr lang="en-US" sz="4000" dirty="0">
                <a:solidFill>
                  <a:schemeClr val="bg1"/>
                </a:solidFill>
                <a:latin typeface="+mj-lt"/>
              </a:rPr>
              <a:t>modern designers and projects with declarative, </a:t>
            </a:r>
            <a:r>
              <a:rPr lang="en-US" sz="4000" dirty="0" smtClean="0">
                <a:solidFill>
                  <a:schemeClr val="bg1"/>
                </a:solidFill>
                <a:latin typeface="+mj-lt"/>
              </a:rPr>
              <a:t>model-driven development</a:t>
            </a:r>
            <a:endParaRPr lang="en-US" sz="4000" dirty="0">
              <a:solidFill>
                <a:schemeClr val="bg1"/>
              </a:solidFill>
              <a:latin typeface="+mj-lt"/>
            </a:endParaRPr>
          </a:p>
          <a:p>
            <a:pPr marL="252000" lvl="1" indent="0" defTabSz="914325">
              <a:spcBef>
                <a:spcPts val="1200"/>
              </a:spcBef>
              <a:buNone/>
            </a:pPr>
            <a:r>
              <a:rPr lang="en-US" sz="4000" dirty="0">
                <a:solidFill>
                  <a:schemeClr val="bg1"/>
                </a:solidFill>
                <a:latin typeface="+mj-lt"/>
              </a:rPr>
              <a:t>Develop and test in both connected and disconnected </a:t>
            </a:r>
            <a:r>
              <a:rPr lang="en-US" sz="4000" dirty="0" smtClean="0">
                <a:solidFill>
                  <a:schemeClr val="bg1"/>
                </a:solidFill>
                <a:latin typeface="+mj-lt"/>
              </a:rPr>
              <a:t>states</a:t>
            </a:r>
            <a:endParaRPr lang="en-US" sz="4000" dirty="0">
              <a:solidFill>
                <a:schemeClr val="bg1"/>
              </a:solidFill>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Visual Studio IDE for database development</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t="3664" r="894" b="6527"/>
          <a:stretch/>
        </p:blipFill>
        <p:spPr>
          <a:xfrm>
            <a:off x="5660678" y="3321170"/>
            <a:ext cx="6391909" cy="3397190"/>
          </a:xfrm>
          <a:prstGeom prst="rect">
            <a:avLst/>
          </a:prstGeom>
        </p:spPr>
      </p:pic>
      <p:pic>
        <p:nvPicPr>
          <p:cNvPr id="5" name="Picture 4"/>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994936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a:t>
            </a:r>
            <a:r>
              <a:rPr lang="en-US" dirty="0"/>
              <a:t>Server </a:t>
            </a:r>
            <a:r>
              <a:rPr lang="en-US" dirty="0" smtClean="0"/>
              <a:t>Management Studio </a:t>
            </a:r>
            <a:r>
              <a:rPr lang="en-US" dirty="0"/>
              <a:t>(</a:t>
            </a:r>
            <a:r>
              <a:rPr lang="en-US" dirty="0" smtClean="0"/>
              <a:t>SSMS)</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4580" name="Picture 4" descr="C:\Users\Magnus\AppData\Local\Temp\SNAGHTML253566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314" y="926892"/>
            <a:ext cx="8509372" cy="500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380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Fully managed “as a Service”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Enterprise-ready with automatic support for HA, DR, Backups, replication and more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Can scale out elastically using </a:t>
            </a:r>
            <a:r>
              <a:rPr lang="en-US" sz="3200" dirty="0" err="1">
                <a:gradFill>
                  <a:gsLst>
                    <a:gs pos="0">
                      <a:srgbClr val="FFFFFF"/>
                    </a:gs>
                    <a:gs pos="100000">
                      <a:srgbClr val="FFFFFF"/>
                    </a:gs>
                  </a:gsLst>
                  <a:lin ang="5400000" scaled="0"/>
                </a:gradFill>
                <a:latin typeface="+mj-lt"/>
              </a:rPr>
              <a:t>ElasticScale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Choice of a variety of DB engines</a:t>
            </a:r>
            <a:br>
              <a:rPr lang="en-US" sz="3200" dirty="0">
                <a:gradFill>
                  <a:gsLst>
                    <a:gs pos="0">
                      <a:srgbClr val="FFFFFF"/>
                    </a:gs>
                    <a:gs pos="100000">
                      <a:srgbClr val="FFFFFF"/>
                    </a:gs>
                  </a:gsLst>
                  <a:lin ang="5400000" scaled="0"/>
                </a:gradFill>
                <a:latin typeface="+mj-lt"/>
              </a:rPr>
            </a:br>
            <a:r>
              <a:rPr lang="en-US" sz="3200" dirty="0">
                <a:gradFill>
                  <a:gsLst>
                    <a:gs pos="0">
                      <a:srgbClr val="FFFFFF"/>
                    </a:gs>
                    <a:gs pos="100000">
                      <a:srgbClr val="FFFFFF"/>
                    </a:gs>
                  </a:gsLst>
                  <a:lin ang="5400000" scaled="0"/>
                </a:gradFill>
                <a:latin typeface="+mj-lt"/>
              </a:rPr>
              <a:t>(SQL Server, Oracle, </a:t>
            </a:r>
            <a:r>
              <a:rPr lang="en-US" sz="3200" dirty="0" err="1">
                <a:gradFill>
                  <a:gsLst>
                    <a:gs pos="0">
                      <a:srgbClr val="FFFFFF"/>
                    </a:gs>
                    <a:gs pos="100000">
                      <a:srgbClr val="FFFFFF"/>
                    </a:gs>
                  </a:gsLst>
                  <a:lin ang="5400000" scaled="0"/>
                </a:gradFill>
                <a:latin typeface="+mj-lt"/>
              </a:rPr>
              <a:t>MySql</a:t>
            </a:r>
            <a:r>
              <a:rPr lang="en-US" sz="3200" dirty="0">
                <a:gradFill>
                  <a:gsLst>
                    <a:gs pos="0">
                      <a:srgbClr val="FFFFFF"/>
                    </a:gs>
                    <a:gs pos="100000">
                      <a:srgbClr val="FFFFFF"/>
                    </a:gs>
                  </a:gsLst>
                  <a:lin ang="5400000" scaled="0"/>
                </a:gradFill>
                <a:latin typeface="+mj-lt"/>
              </a:rPr>
              <a:t>)</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All the features of native DB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Windows authentication available (requires VM to be joined to on-premises domain)</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Larger database sizes possible (16TB)</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t>
            </a: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6"/>
            <a:ext cx="5633884"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141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DAC Deployment </a:t>
            </a:r>
            <a:br>
              <a:rPr lang="en-US" sz="4400" dirty="0"/>
            </a:br>
            <a:r>
              <a:rPr lang="en-US" sz="4400" dirty="0" smtClean="0"/>
              <a:t>From </a:t>
            </a:r>
            <a:r>
              <a:rPr lang="en-US" sz="4400" dirty="0"/>
              <a:t>SQL Server Management Studio</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562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7522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252000" lvl="1" indent="0" defTabSz="914325">
              <a:spcBef>
                <a:spcPts val="1200"/>
              </a:spcBef>
              <a:buNone/>
            </a:pPr>
            <a:r>
              <a:rPr lang="en-US" sz="4400" dirty="0" smtClean="0">
                <a:solidFill>
                  <a:schemeClr val="bg1"/>
                </a:solidFill>
                <a:latin typeface="+mj-lt"/>
              </a:rPr>
              <a:t>No </a:t>
            </a:r>
            <a:r>
              <a:rPr lang="en-US" sz="4400" dirty="0">
                <a:solidFill>
                  <a:schemeClr val="bg1"/>
                </a:solidFill>
                <a:latin typeface="+mj-lt"/>
              </a:rPr>
              <a:t>Integrated </a:t>
            </a:r>
            <a:r>
              <a:rPr lang="en-US" sz="4400" dirty="0" smtClean="0">
                <a:solidFill>
                  <a:schemeClr val="bg1"/>
                </a:solidFill>
                <a:latin typeface="+mj-lt"/>
              </a:rPr>
              <a:t>authentication</a:t>
            </a:r>
          </a:p>
          <a:p>
            <a:pPr marL="252000" lvl="1" indent="0" defTabSz="914325">
              <a:spcBef>
                <a:spcPts val="1200"/>
              </a:spcBef>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smtClean="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a:t>
            </a:r>
            <a:r>
              <a:rPr lang="en-US" sz="4400" dirty="0" smtClean="0">
                <a:solidFill>
                  <a:schemeClr val="bg1"/>
                </a:solidFill>
                <a:latin typeface="+mj-lt"/>
              </a:rPr>
              <a:t>logins</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On </a:t>
            </a:r>
            <a:r>
              <a:rPr lang="en-US" altLang="zh-CN" dirty="0"/>
              <a:t>The </a:t>
            </a:r>
            <a:r>
              <a:rPr lang="en-US" altLang="zh-CN" dirty="0" smtClean="0"/>
              <a:t>Server</a:t>
            </a:r>
            <a:endParaRPr lang="en-US" altLang="zh-CN"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94631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t>
            </a:r>
            <a:r>
              <a:rPr lang="en-US" sz="4400" dirty="0" smtClean="0">
                <a:solidFill>
                  <a:schemeClr val="bg1"/>
                </a:solidFill>
                <a:latin typeface="+mj-lt"/>
              </a:rPr>
              <a:t>account</a:t>
            </a:r>
          </a:p>
          <a:p>
            <a:pPr marL="252000" lvl="1" indent="0" defTabSz="914325">
              <a:spcBef>
                <a:spcPts val="1200"/>
              </a:spcBef>
              <a:buNone/>
            </a:pPr>
            <a:r>
              <a:rPr lang="en-US" sz="4400" dirty="0" smtClean="0">
                <a:solidFill>
                  <a:schemeClr val="bg1"/>
                </a:solidFill>
                <a:latin typeface="+mj-lt"/>
              </a:rPr>
              <a:t>Admin </a:t>
            </a:r>
            <a:r>
              <a:rPr lang="en-US" sz="4400" dirty="0">
                <a:solidFill>
                  <a:schemeClr val="bg1"/>
                </a:solidFill>
                <a:latin typeface="+mj-lt"/>
              </a:rPr>
              <a:t>login is automatically associated with </a:t>
            </a:r>
            <a:r>
              <a:rPr lang="en-US" sz="4400" dirty="0" err="1" smtClean="0">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Within </a:t>
            </a:r>
            <a:r>
              <a:rPr lang="en-US" altLang="zh-CN" dirty="0"/>
              <a:t>The </a:t>
            </a:r>
            <a:r>
              <a:rPr lang="en-US" altLang="zh-CN" dirty="0" smtClean="0"/>
              <a:t>Database</a:t>
            </a:r>
            <a:endParaRPr lang="en-US" altLang="zh-CN"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51017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Security </a:t>
            </a:r>
            <a:r>
              <a:rPr lang="en-US" dirty="0" smtClean="0"/>
              <a:t>with the Firewall</a:t>
            </a:r>
            <a:endParaRPr lang="en-US" dirty="0"/>
          </a:p>
        </p:txBody>
      </p:sp>
      <p:sp>
        <p:nvSpPr>
          <p:cNvPr id="5" name="Content Placeholder 4"/>
          <p:cNvSpPr>
            <a:spLocks noGrp="1"/>
          </p:cNvSpPr>
          <p:nvPr>
            <p:ph type="body" sz="quarter" idx="4294967295"/>
          </p:nvPr>
        </p:nvSpPr>
        <p:spPr>
          <a:xfrm>
            <a:off x="0" y="574675"/>
            <a:ext cx="12192000" cy="4073525"/>
          </a:xfr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50346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605"/>
          </a:xfrm>
        </p:spPr>
        <p:txBody>
          <a:bodyPr>
            <a:noAutofit/>
          </a:bodyPr>
          <a:lstStyle/>
          <a:p>
            <a:pPr marL="252000">
              <a:spcBef>
                <a:spcPts val="1200"/>
              </a:spcBef>
            </a:pPr>
            <a:r>
              <a:rPr lang="en-US" sz="4400" dirty="0" smtClean="0"/>
              <a:t>The same way you’ve always done it!</a:t>
            </a:r>
            <a:endParaRPr lang="en-US" sz="4400" dirty="0"/>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smtClean="0">
                <a:solidFill>
                  <a:srgbClr val="0000FF"/>
                </a:solidFill>
                <a:latin typeface="Consolas"/>
              </a:rPr>
              <a:t>  &lt;</a:t>
            </a:r>
            <a:r>
              <a:rPr lang="en-US" sz="1600" dirty="0" smtClean="0">
                <a:solidFill>
                  <a:srgbClr val="A31515"/>
                </a:solidFill>
                <a:latin typeface="Consolas"/>
              </a:rPr>
              <a:t>add </a:t>
            </a:r>
            <a:r>
              <a:rPr lang="en-US" sz="1600" dirty="0" smtClean="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a:t>
            </a:r>
            <a:r>
              <a:rPr lang="en-US" sz="1600" dirty="0" smtClean="0">
                <a:solidFill>
                  <a:srgbClr val="0000FF"/>
                </a:solidFill>
                <a:latin typeface="Consolas"/>
              </a:rPr>
              <a:t>Source= </a:t>
            </a:r>
            <a:r>
              <a:rPr lang="en-US" sz="1600" dirty="0" smtClean="0">
                <a:solidFill>
                  <a:srgbClr val="0000FF"/>
                </a:solidFill>
                <a:highlight>
                  <a:srgbClr val="FFFF00"/>
                </a:highlight>
                <a:latin typeface="Consolas"/>
              </a:rPr>
              <a:t>[</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smtClean="0">
                <a:solidFill>
                  <a:srgbClr val="FF0000"/>
                </a:solidFill>
                <a:latin typeface="Consolas"/>
              </a:rPr>
              <a:t>    </a:t>
            </a:r>
            <a:r>
              <a:rPr lang="en-US" sz="1600" dirty="0" err="1" smtClean="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3424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2802194" y="530225"/>
            <a:ext cx="6587612" cy="6327775"/>
          </a:xfrm>
        </p:spPr>
        <p:txBody>
          <a:bodyPr>
            <a:noAutofit/>
          </a:bodyPr>
          <a:lstStyle/>
          <a:p>
            <a:pPr marL="252000" algn="l">
              <a:spcBef>
                <a:spcPts val="2400"/>
              </a:spcBef>
            </a:pPr>
            <a:r>
              <a:rPr lang="en-US" sz="4400" dirty="0"/>
              <a:t>login: [login]@[server]</a:t>
            </a:r>
          </a:p>
          <a:p>
            <a:pPr marL="252000" algn="l">
              <a:spcBef>
                <a:spcPts val="2400"/>
              </a:spcBef>
            </a:pPr>
            <a:r>
              <a:rPr lang="en-US" sz="4400" dirty="0" smtClean="0"/>
              <a:t>Idle </a:t>
            </a:r>
            <a:r>
              <a:rPr lang="en-US" sz="4400" dirty="0"/>
              <a:t>connections</a:t>
            </a:r>
          </a:p>
          <a:p>
            <a:pPr marL="252000" algn="l">
              <a:spcBef>
                <a:spcPts val="2400"/>
              </a:spcBef>
            </a:pPr>
            <a:r>
              <a:rPr lang="en-US" sz="4400" dirty="0" smtClean="0"/>
              <a:t>Long </a:t>
            </a:r>
            <a:r>
              <a:rPr lang="en-US" sz="4400" dirty="0"/>
              <a:t>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92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4159045" y="530225"/>
            <a:ext cx="3873910" cy="6327775"/>
          </a:xfrm>
        </p:spPr>
        <p:txBody>
          <a:bodyPr>
            <a:noAutofit/>
          </a:bodyPr>
          <a:lstStyle/>
          <a:p>
            <a:pPr marL="252000" algn="l">
              <a:spcBef>
                <a:spcPts val="1200"/>
              </a:spcBef>
            </a:pPr>
            <a:r>
              <a:rPr lang="en-US" sz="4400" dirty="0"/>
              <a:t>DoS </a:t>
            </a:r>
            <a:r>
              <a:rPr lang="en-US" sz="4400" dirty="0" smtClean="0"/>
              <a:t>guard</a:t>
            </a:r>
          </a:p>
          <a:p>
            <a:pPr marL="252000" algn="l">
              <a:spcBef>
                <a:spcPts val="1200"/>
              </a:spcBef>
            </a:pPr>
            <a:r>
              <a:rPr lang="en-US" sz="4400" dirty="0" smtClean="0"/>
              <a:t>Failover events</a:t>
            </a:r>
          </a:p>
          <a:p>
            <a:pPr marL="252000" algn="l">
              <a:spcBef>
                <a:spcPts val="1200"/>
              </a:spcBef>
            </a:pPr>
            <a:r>
              <a:rPr lang="en-US" sz="4400" dirty="0" smtClean="0"/>
              <a:t>Throttling</a:t>
            </a:r>
            <a:endParaRPr lang="en-US" sz="4400" dirty="0"/>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7701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1857555" y="530225"/>
            <a:ext cx="8476890" cy="6327775"/>
          </a:xfrm>
        </p:spPr>
        <p:txBody>
          <a:bodyPr>
            <a:noAutofit/>
          </a:bodyPr>
          <a:lstStyle/>
          <a:p>
            <a:pPr algn="l">
              <a:spcBef>
                <a:spcPts val="1200"/>
              </a:spcBef>
            </a:pPr>
            <a:r>
              <a:rPr lang="en-US" sz="4400" dirty="0"/>
              <a:t>Connection pooling and Retry </a:t>
            </a:r>
            <a:r>
              <a:rPr lang="en-US" sz="4400" dirty="0" smtClean="0"/>
              <a:t>logic</a:t>
            </a:r>
          </a:p>
          <a:p>
            <a:pPr algn="l">
              <a:spcBef>
                <a:spcPts val="1200"/>
              </a:spcBef>
            </a:pPr>
            <a:r>
              <a:rPr lang="en-US" sz="4400" dirty="0" smtClean="0"/>
              <a:t>Latency </a:t>
            </a:r>
            <a:r>
              <a:rPr lang="en-US" sz="4400" dirty="0"/>
              <a:t>introduced for </a:t>
            </a:r>
            <a:r>
              <a:rPr lang="en-US" sz="4400" dirty="0" smtClean="0"/>
              <a:t>updates</a:t>
            </a:r>
          </a:p>
          <a:p>
            <a:pPr algn="l">
              <a:spcBef>
                <a:spcPts val="1200"/>
              </a:spcBef>
            </a:pPr>
            <a:r>
              <a:rPr lang="en-US" sz="4400" dirty="0" smtClean="0"/>
              <a:t>No </a:t>
            </a:r>
            <a:r>
              <a:rPr lang="en-US" sz="4400" dirty="0"/>
              <a:t>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0711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26118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Built-in &amp; programmatic DBA-like features</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Full SQL Server functionality</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9" y="132734"/>
            <a:ext cx="5633884" cy="60236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935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216650" y="0"/>
            <a:ext cx="5975350" cy="6858000"/>
          </a:xfrm>
        </p:spPr>
        <p:txBody>
          <a:bodyPr>
            <a:noAutofit/>
          </a:bodyPr>
          <a:lstStyle/>
          <a:p>
            <a:pPr algn="l"/>
            <a:r>
              <a:rPr lang="en-US" sz="3200" dirty="0" smtClean="0">
                <a:latin typeface="Segoe UI Light" panose="020B0502040204020203" pitchFamily="34" charset="0"/>
                <a:cs typeface="Segoe UI Light" panose="020B0502040204020203" pitchFamily="34" charset="0"/>
              </a:rPr>
              <a:t>Classic </a:t>
            </a:r>
            <a:r>
              <a:rPr lang="en-US" sz="3200" dirty="0">
                <a:latin typeface="Segoe UI Light" panose="020B0502040204020203" pitchFamily="34" charset="0"/>
                <a:cs typeface="Segoe UI Light" panose="020B0502040204020203" pitchFamily="34" charset="0"/>
              </a:rPr>
              <a:t>3-tier enterprise </a:t>
            </a:r>
            <a:r>
              <a:rPr lang="en-US" sz="3200" dirty="0" smtClean="0">
                <a:latin typeface="Segoe UI Light" panose="020B0502040204020203" pitchFamily="34" charset="0"/>
                <a:cs typeface="Segoe UI Light" panose="020B0502040204020203" pitchFamily="34" charset="0"/>
              </a:rPr>
              <a:t>architecture:</a:t>
            </a:r>
          </a:p>
          <a:p>
            <a:pPr algn="l"/>
            <a:r>
              <a:rPr lang="en-US" sz="4400" dirty="0" smtClean="0">
                <a:latin typeface="Segoe UI Light" panose="020B0502040204020203" pitchFamily="34" charset="0"/>
                <a:cs typeface="Segoe UI Light" panose="020B0502040204020203" pitchFamily="34" charset="0"/>
              </a:rPr>
              <a:t>Scale out the front ends to multiple instances</a:t>
            </a:r>
            <a:r>
              <a:rPr lang="en-US" sz="4400" dirty="0">
                <a:latin typeface="Segoe UI Light" panose="020B0502040204020203" pitchFamily="34" charset="0"/>
                <a:cs typeface="Segoe UI Light" panose="020B0502040204020203" pitchFamily="34" charset="0"/>
              </a:rPr>
              <a:t> </a:t>
            </a:r>
            <a:r>
              <a:rPr lang="en-US" sz="4400" dirty="0" smtClean="0">
                <a:latin typeface="Segoe UI Light" panose="020B0502040204020203" pitchFamily="34" charset="0"/>
                <a:cs typeface="Segoe UI Light" panose="020B0502040204020203" pitchFamily="34" charset="0"/>
              </a:rPr>
              <a:t>is easy</a:t>
            </a:r>
          </a:p>
          <a:p>
            <a:pPr algn="l"/>
            <a:r>
              <a:rPr lang="en-US" sz="44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ext uri="{D42A27DB-BD31-4B8C-83A1-F6EECF244321}">
                <p14:modId xmlns:p14="http://schemas.microsoft.com/office/powerpoint/2010/main" val="1111346850"/>
              </p:ext>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2608"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92391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12192000" cy="6327775"/>
          </a:xfrm>
        </p:spPr>
        <p:txBody>
          <a:bodyPr>
            <a:noAutofit/>
          </a:bodyPr>
          <a:lstStyle/>
          <a:p>
            <a:pPr marL="252000" algn="l">
              <a:spcBef>
                <a:spcPts val="1200"/>
              </a:spcBef>
            </a:pPr>
            <a:r>
              <a:rPr lang="en-US" sz="4400" dirty="0"/>
              <a:t>Elastic Scale across thousands of databases via custom </a:t>
            </a:r>
            <a:r>
              <a:rPr lang="en-US" sz="4400" dirty="0" err="1"/>
              <a:t>sharding</a:t>
            </a:r>
            <a:endParaRPr lang="en-US" sz="4400" dirty="0"/>
          </a:p>
          <a:p>
            <a:pPr marL="252000" algn="l">
              <a:spcBef>
                <a:spcPts val="1200"/>
              </a:spcBef>
            </a:pPr>
            <a:r>
              <a:rPr lang="en-US" sz="4400" dirty="0"/>
              <a:t>Scale out via </a:t>
            </a:r>
            <a:r>
              <a:rPr lang="en-US" sz="4400" dirty="0" err="1"/>
              <a:t>.Net</a:t>
            </a:r>
            <a:r>
              <a:rPr lang="en-US" sz="4400" dirty="0"/>
              <a:t> Client libraries </a:t>
            </a:r>
            <a:r>
              <a:rPr lang="en-US" sz="4400" dirty="0" smtClean="0"/>
              <a:t>consumed </a:t>
            </a:r>
            <a:r>
              <a:rPr lang="en-US" sz="4400" dirty="0"/>
              <a:t>by customer applications to support </a:t>
            </a:r>
            <a:r>
              <a:rPr lang="en-US" sz="4400" dirty="0" err="1"/>
              <a:t>sharded</a:t>
            </a:r>
            <a:r>
              <a:rPr lang="en-US" sz="4400" dirty="0"/>
              <a:t> database pattern</a:t>
            </a:r>
          </a:p>
          <a:p>
            <a:pPr marL="252000" algn="l">
              <a:spcBef>
                <a:spcPts val="1200"/>
              </a:spcBef>
            </a:pPr>
            <a:r>
              <a:rPr lang="en-US" sz="4400" dirty="0"/>
              <a:t>Enables developer and manageability functions</a:t>
            </a:r>
          </a:p>
          <a:p>
            <a:pPr marL="252000" algn="l">
              <a:spcBef>
                <a:spcPts val="1200"/>
              </a:spcBef>
            </a:pPr>
            <a:r>
              <a:rPr lang="en-US" sz="4400" dirty="0"/>
              <a:t>Supports split, merge, and move operations on data</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932384"/>
            <a:ext cx="12201525" cy="1416180"/>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348564"/>
            <a:ext cx="12201525" cy="1925053"/>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273617"/>
            <a:ext cx="12201525" cy="78091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5054528"/>
            <a:ext cx="12201525" cy="130777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07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xit" presetSubtype="0" fill="hold" grpId="0"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7" grpId="2" animBg="1"/>
      <p:bldP spid="9" grpId="0" animBg="1"/>
      <p:bldP spid="9" grpId="1" animBg="1"/>
      <p:bldP spid="9" grpId="2"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5" y="0"/>
            <a:ext cx="12201525" cy="3863975"/>
          </a:xfrm>
        </p:spPr>
        <p:txBody>
          <a:bodyPr>
            <a:normAutofit/>
          </a:bodyPr>
          <a:lstStyle/>
          <a:p>
            <a:pPr marL="0" indent="0">
              <a:buNone/>
            </a:pPr>
            <a:r>
              <a:rPr lang="en-US" sz="4800" dirty="0" smtClean="0"/>
              <a:t>Vertical: Scale-up or scale-down</a:t>
            </a:r>
          </a:p>
          <a:p>
            <a:pPr marL="0" indent="0">
              <a:buNone/>
            </a:pPr>
            <a:r>
              <a:rPr lang="en-US" sz="4800" dirty="0" smtClean="0"/>
              <a:t>Horizontal: Scale-out or scale-in</a:t>
            </a:r>
            <a:endParaRPr lang="en-US" sz="4800" dirty="0"/>
          </a:p>
        </p:txBody>
      </p:sp>
      <p:sp>
        <p:nvSpPr>
          <p:cNvPr id="5" name="Can 4"/>
          <p:cNvSpPr/>
          <p:nvPr/>
        </p:nvSpPr>
        <p:spPr bwMode="auto">
          <a:xfrm>
            <a:off x="1903428" y="485870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03428" y="4233672"/>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03428"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253692" y="485731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03956" y="485592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5954220" y="485453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04484" y="485314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654748" y="485175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05012" y="485036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04484"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03956" y="4226722"/>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460880" y="3702192"/>
            <a:ext cx="0" cy="204289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24877" y="5927600"/>
            <a:ext cx="1311578" cy="369332"/>
          </a:xfrm>
          <a:prstGeom prst="rect">
            <a:avLst/>
          </a:prstGeom>
          <a:noFill/>
        </p:spPr>
        <p:txBody>
          <a:bodyPr wrap="none" rtlCol="0">
            <a:spAutoFit/>
          </a:bodyPr>
          <a:lstStyle/>
          <a:p>
            <a:r>
              <a:rPr lang="en-US" dirty="0" smtClean="0">
                <a:solidFill>
                  <a:schemeClr val="bg1"/>
                </a:solidFill>
                <a:latin typeface="+mj-lt"/>
              </a:rPr>
              <a:t>Scale out/in</a:t>
            </a:r>
            <a:endParaRPr lang="en-US" dirty="0">
              <a:solidFill>
                <a:schemeClr val="bg1"/>
              </a:solidFill>
              <a:latin typeface="+mj-lt"/>
            </a:endParaRPr>
          </a:p>
        </p:txBody>
      </p:sp>
      <p:cxnSp>
        <p:nvCxnSpPr>
          <p:cNvPr id="20" name="Straight Arrow Connector 19"/>
          <p:cNvCxnSpPr/>
          <p:nvPr/>
        </p:nvCxnSpPr>
        <p:spPr>
          <a:xfrm flipH="1">
            <a:off x="1576672" y="5927600"/>
            <a:ext cx="9407988" cy="4568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465735" y="4538971"/>
            <a:ext cx="1620957" cy="369332"/>
          </a:xfrm>
          <a:prstGeom prst="rect">
            <a:avLst/>
          </a:prstGeom>
          <a:noFill/>
        </p:spPr>
        <p:txBody>
          <a:bodyPr wrap="none" rtlCol="0">
            <a:spAutoFit/>
          </a:bodyPr>
          <a:lstStyle/>
          <a:p>
            <a:r>
              <a:rPr lang="en-US" dirty="0" smtClean="0">
                <a:solidFill>
                  <a:schemeClr val="bg1"/>
                </a:solidFill>
                <a:latin typeface="+mj-lt"/>
              </a:rPr>
              <a:t>Scale up/down</a:t>
            </a:r>
            <a:endParaRPr lang="en-US" dirty="0">
              <a:solidFill>
                <a:schemeClr val="bg1"/>
              </a:solidFill>
              <a:latin typeface="+mj-lt"/>
            </a:endParaRPr>
          </a:p>
        </p:txBody>
      </p:sp>
      <p:sp>
        <p:nvSpPr>
          <p:cNvPr id="22"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Scalability options in Azure SQL DB</a:t>
            </a:r>
          </a:p>
        </p:txBody>
      </p:sp>
      <p:pic>
        <p:nvPicPr>
          <p:cNvPr id="23" name="Picture 22"/>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6860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2066112271"/>
              </p:ext>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6637"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167845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28031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smtClean="0"/>
              <a:t>Microsoft SQL Server</a:t>
            </a:r>
            <a:br>
              <a:rPr lang="en-US" sz="6000" dirty="0" smtClean="0"/>
            </a:br>
            <a:r>
              <a:rPr lang="en-US" sz="6000" dirty="0" smtClean="0"/>
              <a:t>on a Virtual Machine</a:t>
            </a:r>
            <a:endParaRPr lang="en-US" sz="6000" dirty="0"/>
          </a:p>
        </p:txBody>
      </p:sp>
      <p:grpSp>
        <p:nvGrpSpPr>
          <p:cNvPr id="8" name="Group 7"/>
          <p:cNvGrpSpPr/>
          <p:nvPr/>
        </p:nvGrpSpPr>
        <p:grpSpPr>
          <a:xfrm>
            <a:off x="4602527" y="2052785"/>
            <a:ext cx="2986946" cy="2752430"/>
            <a:chOff x="4602527" y="2052785"/>
            <a:chExt cx="2986946" cy="2752430"/>
          </a:xfrm>
        </p:grpSpPr>
        <p:pic>
          <p:nvPicPr>
            <p:cNvPr id="6" name="Picture 5"/>
            <p:cNvPicPr>
              <a:picLocks noChangeAspect="1"/>
            </p:cNvPicPr>
            <p:nvPr/>
          </p:nvPicPr>
          <p:blipFill>
            <a:blip r:embed="rId2"/>
            <a:stretch>
              <a:fillRect/>
            </a:stretch>
          </p:blipFill>
          <p:spPr>
            <a:xfrm>
              <a:off x="4602527" y="2052785"/>
              <a:ext cx="2986946" cy="2752430"/>
            </a:xfrm>
            <a:prstGeom prst="rect">
              <a:avLst/>
            </a:prstGeom>
          </p:spPr>
        </p:pic>
        <p:pic>
          <p:nvPicPr>
            <p:cNvPr id="7" name="Picture 6"/>
            <p:cNvPicPr>
              <a:picLocks noChangeAspect="1"/>
            </p:cNvPicPr>
            <p:nvPr/>
          </p:nvPicPr>
          <p:blipFill>
            <a:blip r:embed="rId3"/>
            <a:stretch>
              <a:fillRect/>
            </a:stretch>
          </p:blipFill>
          <p:spPr>
            <a:xfrm>
              <a:off x="5526374" y="2386318"/>
              <a:ext cx="1139252" cy="1499882"/>
            </a:xfrm>
            <a:prstGeom prst="rect">
              <a:avLst/>
            </a:prstGeom>
          </p:spPr>
        </p:pic>
      </p:grpSp>
      <p:sp>
        <p:nvSpPr>
          <p:cNvPr id="9" name="Title 1"/>
          <p:cNvSpPr txBox="1">
            <a:spLocks/>
          </p:cNvSpPr>
          <p:nvPr/>
        </p:nvSpPr>
        <p:spPr>
          <a:xfrm>
            <a:off x="0" y="5884606"/>
            <a:ext cx="12192000" cy="973394"/>
          </a:xfrm>
          <a:prstGeom prst="rect">
            <a:avLst/>
          </a:prstGeom>
        </p:spPr>
        <p:txBody>
          <a:bodyPr vert="horz" lIns="91440" tIns="45720" rIns="91440" bIns="45720" rtlCol="0" anchor="b">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sz="4400" dirty="0" smtClean="0"/>
              <a:t>SQL IaaS</a:t>
            </a:r>
            <a:endParaRPr lang="en-US" sz="4400" dirty="0"/>
          </a:p>
        </p:txBody>
      </p:sp>
    </p:spTree>
    <p:extLst>
      <p:ext uri="{BB962C8B-B14F-4D97-AF65-F5344CB8AC3E}">
        <p14:creationId xmlns:p14="http://schemas.microsoft.com/office/powerpoint/2010/main" val="382041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solidFill>
                  <a:schemeClr val="bg2"/>
                </a:solidFill>
              </a:rPr>
              <a:t>Run SQL on VM</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4400" dirty="0" smtClean="0"/>
              <a:t>Run any SQL product on cloud VM </a:t>
            </a:r>
          </a:p>
          <a:p>
            <a:pPr marL="252000" algn="l">
              <a:spcBef>
                <a:spcPts val="2400"/>
              </a:spcBef>
            </a:pPr>
            <a:r>
              <a:rPr lang="en-US" sz="4400" dirty="0" smtClean="0"/>
              <a:t>Support for SQL Server, Oracle, </a:t>
            </a:r>
            <a:r>
              <a:rPr lang="en-US" sz="4400" dirty="0" err="1" smtClean="0"/>
              <a:t>MySql</a:t>
            </a:r>
            <a:endParaRPr lang="en-US" sz="4400" dirty="0" smtClean="0"/>
          </a:p>
          <a:p>
            <a:pPr marL="252000" algn="l">
              <a:spcBef>
                <a:spcPts val="2400"/>
              </a:spcBef>
            </a:pPr>
            <a:r>
              <a:rPr lang="en-US" sz="4400" dirty="0" smtClean="0"/>
              <a:t>Ready to go VM images available in Gallery</a:t>
            </a:r>
          </a:p>
          <a:p>
            <a:pPr marL="252000" algn="l">
              <a:spcBef>
                <a:spcPts val="2400"/>
              </a:spcBef>
            </a:pPr>
            <a:r>
              <a:rPr lang="en-US" sz="4400" dirty="0" smtClean="0"/>
              <a:t>Persistent storage using attached disk in blob storage</a:t>
            </a:r>
          </a:p>
          <a:p>
            <a:pPr marL="252000" algn="l">
              <a:spcBef>
                <a:spcPts val="2400"/>
              </a:spcBef>
            </a:pPr>
            <a:r>
              <a:rPr lang="en-US" sz="4400" dirty="0" smtClean="0"/>
              <a:t>Has all the benefits and powers of VMs combined with the full features of a SQL Engine</a:t>
            </a:r>
            <a:endParaRPr lang="en-US" sz="4400" dirty="0"/>
          </a:p>
        </p:txBody>
      </p:sp>
      <p:grpSp>
        <p:nvGrpSpPr>
          <p:cNvPr id="8" name="Group 7"/>
          <p:cNvGrpSpPr/>
          <p:nvPr/>
        </p:nvGrpSpPr>
        <p:grpSpPr>
          <a:xfrm>
            <a:off x="11171841" y="72570"/>
            <a:ext cx="933073" cy="859814"/>
            <a:chOff x="4602527" y="2052785"/>
            <a:chExt cx="2986946" cy="2752430"/>
          </a:xfrm>
        </p:grpSpPr>
        <p:pic>
          <p:nvPicPr>
            <p:cNvPr id="9" name="Picture 8"/>
            <p:cNvPicPr>
              <a:picLocks noChangeAspect="1"/>
            </p:cNvPicPr>
            <p:nvPr/>
          </p:nvPicPr>
          <p:blipFill>
            <a:blip r:embed="rId2"/>
            <a:stretch>
              <a:fillRect/>
            </a:stretch>
          </p:blipFill>
          <p:spPr>
            <a:xfrm>
              <a:off x="4602527" y="2052785"/>
              <a:ext cx="2986946" cy="2752430"/>
            </a:xfrm>
            <a:prstGeom prst="rect">
              <a:avLst/>
            </a:prstGeom>
          </p:spPr>
        </p:pic>
        <p:pic>
          <p:nvPicPr>
            <p:cNvPr id="10" name="Picture 9"/>
            <p:cNvPicPr>
              <a:picLocks noChangeAspect="1"/>
            </p:cNvPicPr>
            <p:nvPr/>
          </p:nvPicPr>
          <p:blipFill>
            <a:blip r:embed="rId3"/>
            <a:stretch>
              <a:fillRect/>
            </a:stretch>
          </p:blipFill>
          <p:spPr>
            <a:xfrm>
              <a:off x="5526374" y="2386318"/>
              <a:ext cx="1139252" cy="1499882"/>
            </a:xfrm>
            <a:prstGeom prst="rect">
              <a:avLst/>
            </a:prstGeom>
          </p:spPr>
        </p:pic>
      </p:grpSp>
      <p:sp>
        <p:nvSpPr>
          <p:cNvPr id="7" name="Rectangle 6"/>
          <p:cNvSpPr/>
          <p:nvPr/>
        </p:nvSpPr>
        <p:spPr>
          <a:xfrm>
            <a:off x="0" y="645300"/>
            <a:ext cx="10780295"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501542"/>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357784"/>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214025"/>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4774130"/>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1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grpId="0"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xit" presetSubtype="0" fill="hold" grpId="0"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000" dirty="0" smtClean="0"/>
              <a:t>Standing up a SQL Server in Azure using Marketplace</a:t>
            </a:r>
            <a:endParaRPr lang="en-US" sz="4000" dirty="0"/>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grpSp>
        <p:nvGrpSpPr>
          <p:cNvPr id="5" name="Group 4"/>
          <p:cNvGrpSpPr/>
          <p:nvPr/>
        </p:nvGrpSpPr>
        <p:grpSpPr>
          <a:xfrm>
            <a:off x="11171841" y="72570"/>
            <a:ext cx="933073" cy="859814"/>
            <a:chOff x="4602527" y="2052785"/>
            <a:chExt cx="2986946" cy="2752430"/>
          </a:xfrm>
        </p:grpSpPr>
        <p:pic>
          <p:nvPicPr>
            <p:cNvPr id="6" name="Picture 5"/>
            <p:cNvPicPr>
              <a:picLocks noChangeAspect="1"/>
            </p:cNvPicPr>
            <p:nvPr/>
          </p:nvPicPr>
          <p:blipFill>
            <a:blip r:embed="rId3"/>
            <a:stretch>
              <a:fillRect/>
            </a:stretch>
          </p:blipFill>
          <p:spPr>
            <a:xfrm>
              <a:off x="4602527" y="2052785"/>
              <a:ext cx="2986946" cy="2752430"/>
            </a:xfrm>
            <a:prstGeom prst="rect">
              <a:avLst/>
            </a:prstGeom>
          </p:spPr>
        </p:pic>
        <p:pic>
          <p:nvPicPr>
            <p:cNvPr id="7" name="Picture 6"/>
            <p:cNvPicPr>
              <a:picLocks noChangeAspect="1"/>
            </p:cNvPicPr>
            <p:nvPr/>
          </p:nvPicPr>
          <p:blipFill>
            <a:blip r:embed="rId4"/>
            <a:stretch>
              <a:fillRect/>
            </a:stretch>
          </p:blipFill>
          <p:spPr>
            <a:xfrm>
              <a:off x="5526374" y="2386318"/>
              <a:ext cx="1139252" cy="1499882"/>
            </a:xfrm>
            <a:prstGeom prst="rect">
              <a:avLst/>
            </a:prstGeom>
          </p:spPr>
        </p:pic>
      </p:grpSp>
    </p:spTree>
    <p:extLst>
      <p:ext uri="{BB962C8B-B14F-4D97-AF65-F5344CB8AC3E}">
        <p14:creationId xmlns:p14="http://schemas.microsoft.com/office/powerpoint/2010/main" val="19813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86738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0"/>
            <a:ext cx="12192000" cy="6858000"/>
          </a:xfrm>
        </p:spPr>
        <p:txBody>
          <a:bodyPr>
            <a:normAutofit/>
          </a:bodyPr>
          <a:lstStyle/>
          <a:p>
            <a:pPr algn="ctr"/>
            <a:r>
              <a:rPr lang="en-US" sz="6000" dirty="0">
                <a:ea typeface="+mn-ea"/>
                <a:cs typeface="+mn-cs"/>
              </a:rPr>
              <a:t>NoSQL</a:t>
            </a:r>
          </a:p>
        </p:txBody>
      </p:sp>
    </p:spTree>
    <p:extLst>
      <p:ext uri="{BB962C8B-B14F-4D97-AF65-F5344CB8AC3E}">
        <p14:creationId xmlns:p14="http://schemas.microsoft.com/office/powerpoint/2010/main" val="4257299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23425" y="1331650"/>
            <a:ext cx="7501631"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11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solidFill>
                  <a:schemeClr val="bg2"/>
                </a:solidFill>
              </a:rPr>
              <a:t>NoSQL is generally </a:t>
            </a:r>
            <a:r>
              <a:rPr lang="en-US" dirty="0">
                <a:solidFill>
                  <a:schemeClr val="bg2"/>
                </a:solidFill>
              </a:rPr>
              <a:t>more scalable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1200"/>
              </a:spcBef>
            </a:pPr>
            <a:r>
              <a:rPr lang="en-US" sz="3600" dirty="0" smtClean="0">
                <a:solidFill>
                  <a:schemeClr val="bg2"/>
                </a:solidFill>
              </a:rPr>
              <a:t>The storage engines of NoSQL stores are designed to minimize contentions enabling higher throughput and therefore more scalable</a:t>
            </a:r>
          </a:p>
          <a:p>
            <a:pPr marL="252000" algn="l">
              <a:spcBef>
                <a:spcPts val="1200"/>
              </a:spcBef>
            </a:pPr>
            <a:r>
              <a:rPr lang="en-US" sz="3600" dirty="0" smtClean="0"/>
              <a:t>Lower </a:t>
            </a:r>
            <a:r>
              <a:rPr lang="en-US" sz="3600" dirty="0"/>
              <a:t>transaction capability </a:t>
            </a:r>
            <a:r>
              <a:rPr lang="en-US" sz="3600" dirty="0" smtClean="0"/>
              <a:t>in NoSQL results in less contention and therefore more scalable</a:t>
            </a:r>
          </a:p>
          <a:p>
            <a:pPr marL="252000" algn="l">
              <a:spcBef>
                <a:spcPts val="1200"/>
              </a:spcBef>
            </a:pPr>
            <a:r>
              <a:rPr lang="en-US" sz="3600" dirty="0" smtClean="0">
                <a:sym typeface="Wingdings" panose="05000000000000000000" pitchFamily="2" charset="2"/>
              </a:rPr>
              <a:t>Less </a:t>
            </a:r>
            <a:r>
              <a:rPr lang="en-US" sz="3600" dirty="0">
                <a:sym typeface="Wingdings" panose="05000000000000000000" pitchFamily="2" charset="2"/>
              </a:rPr>
              <a:t>complex query processor </a:t>
            </a:r>
            <a:r>
              <a:rPr lang="en-US" sz="3600" dirty="0" smtClean="0">
                <a:sym typeface="Wingdings" panose="05000000000000000000" pitchFamily="2" charset="2"/>
              </a:rPr>
              <a:t>means that a </a:t>
            </a:r>
            <a:r>
              <a:rPr lang="en-US" sz="3600" dirty="0">
                <a:sym typeface="Wingdings" panose="05000000000000000000" pitchFamily="2" charset="2"/>
              </a:rPr>
              <a:t>single query can’t degrade service</a:t>
            </a:r>
          </a:p>
          <a:p>
            <a:pPr marL="252000" algn="l">
              <a:spcBef>
                <a:spcPts val="1200"/>
              </a:spcBef>
            </a:pPr>
            <a:r>
              <a:rPr lang="en-US" sz="3600" dirty="0">
                <a:sym typeface="Wingdings" panose="05000000000000000000" pitchFamily="2" charset="2"/>
              </a:rPr>
              <a:t>Built-in replication </a:t>
            </a:r>
            <a:r>
              <a:rPr lang="en-US" sz="3600" dirty="0" smtClean="0">
                <a:sym typeface="Wingdings" panose="05000000000000000000" pitchFamily="2" charset="2"/>
              </a:rPr>
              <a:t>capability means that store can scale out which better aligns to other application tiers (e.g. websites)</a:t>
            </a:r>
          </a:p>
          <a:p>
            <a:pPr marL="252000" algn="l">
              <a:spcBef>
                <a:spcPts val="1200"/>
              </a:spcBef>
            </a:pPr>
            <a:r>
              <a:rPr lang="en-US" sz="3600" dirty="0" smtClean="0">
                <a:sym typeface="Wingdings" panose="05000000000000000000" pitchFamily="2" charset="2"/>
              </a:rPr>
              <a:t>No fixed schema or lower schema requirements</a:t>
            </a:r>
            <a:endParaRPr lang="en-US" sz="3600" dirty="0"/>
          </a:p>
        </p:txBody>
      </p:sp>
      <p:sp>
        <p:nvSpPr>
          <p:cNvPr id="4" name="Rectangle 3"/>
          <p:cNvSpPr/>
          <p:nvPr/>
        </p:nvSpPr>
        <p:spPr>
          <a:xfrm>
            <a:off x="-9525" y="616017"/>
            <a:ext cx="12201525" cy="1491916"/>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525" y="2107933"/>
            <a:ext cx="12201525" cy="1251284"/>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359217"/>
            <a:ext cx="12201525" cy="1106905"/>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466122"/>
            <a:ext cx="12201525" cy="1183907"/>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25" y="5650029"/>
            <a:ext cx="12201525" cy="827773"/>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9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0"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xit" presetSubtype="0" fill="hold" grpId="0"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t>NoSQL on Azure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3800" dirty="0" smtClean="0"/>
              <a:t>Azure </a:t>
            </a:r>
            <a:r>
              <a:rPr lang="en-US" sz="3800" b="1" dirty="0" smtClean="0"/>
              <a:t>Table Service </a:t>
            </a:r>
            <a:r>
              <a:rPr lang="en-US" sz="3800" dirty="0" smtClean="0"/>
              <a:t>is a “Big Table” entity store</a:t>
            </a:r>
          </a:p>
          <a:p>
            <a:pPr marL="252000" algn="l">
              <a:spcBef>
                <a:spcPts val="2400"/>
              </a:spcBef>
            </a:pPr>
            <a:r>
              <a:rPr lang="en-US" sz="3800" b="1" dirty="0" err="1" smtClean="0"/>
              <a:t>MongoDB</a:t>
            </a:r>
            <a:r>
              <a:rPr lang="en-US" sz="3800" b="1" dirty="0" smtClean="0"/>
              <a:t> </a:t>
            </a:r>
            <a:r>
              <a:rPr lang="en-US" sz="3800" dirty="0" smtClean="0"/>
              <a:t>and </a:t>
            </a:r>
            <a:r>
              <a:rPr lang="en-US" sz="3800" b="1" dirty="0" err="1" smtClean="0"/>
              <a:t>DocumentDb</a:t>
            </a:r>
            <a:r>
              <a:rPr lang="en-US" sz="3800" b="1" dirty="0" smtClean="0"/>
              <a:t> </a:t>
            </a:r>
            <a:r>
              <a:rPr lang="en-US" sz="3800" dirty="0" smtClean="0"/>
              <a:t>are document (JSON) stores </a:t>
            </a:r>
          </a:p>
          <a:p>
            <a:pPr marL="252000" algn="l">
              <a:spcBef>
                <a:spcPts val="2400"/>
              </a:spcBef>
            </a:pPr>
            <a:r>
              <a:rPr lang="en-US" sz="3800" b="1" dirty="0" smtClean="0"/>
              <a:t>Cassandra </a:t>
            </a:r>
            <a:r>
              <a:rPr lang="en-US" sz="3800" dirty="0" smtClean="0"/>
              <a:t>is a columnar store with excellent replication</a:t>
            </a:r>
          </a:p>
          <a:p>
            <a:pPr marL="252000" algn="l">
              <a:spcBef>
                <a:spcPts val="2400"/>
              </a:spcBef>
            </a:pPr>
            <a:r>
              <a:rPr lang="en-US" sz="3800" dirty="0" err="1" smtClean="0"/>
              <a:t>HBase</a:t>
            </a:r>
            <a:r>
              <a:rPr lang="en-US" sz="3800" dirty="0" smtClean="0"/>
              <a:t> is a Big Data (Hadoop) store available in </a:t>
            </a:r>
            <a:r>
              <a:rPr lang="en-US" sz="3800" b="1" dirty="0" err="1" smtClean="0"/>
              <a:t>HDInsight</a:t>
            </a:r>
            <a:endParaRPr lang="en-US" sz="3800" dirty="0"/>
          </a:p>
        </p:txBody>
      </p:sp>
      <p:sp>
        <p:nvSpPr>
          <p:cNvPr id="4" name="Rectangle 3"/>
          <p:cNvSpPr/>
          <p:nvPr/>
        </p:nvSpPr>
        <p:spPr>
          <a:xfrm>
            <a:off x="0" y="190328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60116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25" y="34936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25" y="4306420"/>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5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1"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257084"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79181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2"/>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67693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smtClean="0"/>
              <a:t>Fully </a:t>
            </a:r>
            <a:r>
              <a:rPr lang="en-US" sz="6000" dirty="0"/>
              <a:t>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40845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grpSp>
        <p:nvGrpSpPr>
          <p:cNvPr id="5" name="Group 4"/>
          <p:cNvGrpSpPr/>
          <p:nvPr/>
        </p:nvGrpSpPr>
        <p:grpSpPr>
          <a:xfrm>
            <a:off x="6234593" y="1173799"/>
            <a:ext cx="2742811" cy="5170399"/>
            <a:chOff x="7313020" y="1173480"/>
            <a:chExt cx="2229789" cy="5171132"/>
          </a:xfrm>
        </p:grpSpPr>
        <p:sp>
          <p:nvSpPr>
            <p:cNvPr id="55" name="Rectangle 54"/>
            <p:cNvSpPr/>
            <p:nvPr/>
          </p:nvSpPr>
          <p:spPr bwMode="auto">
            <a:xfrm>
              <a:off x="731906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7313020" y="1173480"/>
              <a:ext cx="222978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grpSp>
      <p:graphicFrame>
        <p:nvGraphicFramePr>
          <p:cNvPr id="62" name="Table 61"/>
          <p:cNvGraphicFramePr>
            <a:graphicFrameLocks noGrp="1"/>
          </p:cNvGraphicFramePr>
          <p:nvPr>
            <p:extLst/>
          </p:nvPr>
        </p:nvGraphicFramePr>
        <p:xfrm>
          <a:off x="8417438" y="1819872"/>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 5"/>
          <p:cNvGrpSpPr/>
          <p:nvPr/>
        </p:nvGrpSpPr>
        <p:grpSpPr>
          <a:xfrm>
            <a:off x="9134482" y="1175222"/>
            <a:ext cx="2742811" cy="5168977"/>
            <a:chOff x="9623134" y="1174902"/>
            <a:chExt cx="2223745" cy="5169710"/>
          </a:xfrm>
        </p:grpSpPr>
        <p:sp>
          <p:nvSpPr>
            <p:cNvPr id="56" name="Rectangle 55"/>
            <p:cNvSpPr/>
            <p:nvPr/>
          </p:nvSpPr>
          <p:spPr bwMode="auto">
            <a:xfrm>
              <a:off x="9623134"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9" name="Rectangle 58"/>
            <p:cNvSpPr/>
            <p:nvPr/>
          </p:nvSpPr>
          <p:spPr bwMode="auto">
            <a:xfrm>
              <a:off x="9623820"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377728" y="1761767"/>
              <a:ext cx="403749" cy="35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94212" y="1175222"/>
            <a:ext cx="2742811" cy="5168977"/>
            <a:chOff x="393403" y="1174902"/>
            <a:chExt cx="2223745" cy="5169710"/>
          </a:xfrm>
        </p:grpSpPr>
        <p:sp>
          <p:nvSpPr>
            <p:cNvPr id="52" name="Rectangle 51"/>
            <p:cNvSpPr/>
            <p:nvPr/>
          </p:nvSpPr>
          <p:spPr bwMode="auto">
            <a:xfrm>
              <a:off x="393403"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Rectangle 59"/>
            <p:cNvSpPr/>
            <p:nvPr/>
          </p:nvSpPr>
          <p:spPr bwMode="auto">
            <a:xfrm>
              <a:off x="393403" y="1174902"/>
              <a:ext cx="2223745"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1851" y="1775709"/>
              <a:ext cx="592823" cy="351790"/>
            </a:xfrm>
            <a:prstGeom prst="rect">
              <a:avLst/>
            </a:prstGeom>
          </p:spPr>
        </p:pic>
      </p:grpSp>
      <p:grpSp>
        <p:nvGrpSpPr>
          <p:cNvPr id="2" name="Group 1"/>
          <p:cNvGrpSpPr/>
          <p:nvPr/>
        </p:nvGrpSpPr>
        <p:grpSpPr>
          <a:xfrm>
            <a:off x="3291077" y="1175222"/>
            <a:ext cx="2742811" cy="5168977"/>
            <a:chOff x="2704200" y="1174902"/>
            <a:chExt cx="2223745" cy="5169710"/>
          </a:xfrm>
        </p:grpSpPr>
        <p:sp>
          <p:nvSpPr>
            <p:cNvPr id="53" name="Rectangle 52"/>
            <p:cNvSpPr/>
            <p:nvPr/>
          </p:nvSpPr>
          <p:spPr bwMode="auto">
            <a:xfrm>
              <a:off x="2704200" y="2248533"/>
              <a:ext cx="2223744" cy="4096079"/>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4886" y="1174902"/>
              <a:ext cx="2223059" cy="107505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395" y="1780248"/>
              <a:ext cx="569421" cy="342712"/>
            </a:xfrm>
            <a:prstGeom prst="rect">
              <a:avLst/>
            </a:prstGeom>
          </p:spPr>
        </p:pic>
      </p:grpSp>
      <p:sp>
        <p:nvSpPr>
          <p:cNvPr id="82" name="Rectangle 81"/>
          <p:cNvSpPr/>
          <p:nvPr/>
        </p:nvSpPr>
        <p:spPr bwMode="auto">
          <a:xfrm>
            <a:off x="394842" y="3683826"/>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3" name="Rectangle 82"/>
          <p:cNvSpPr/>
          <p:nvPr/>
        </p:nvSpPr>
        <p:spPr bwMode="auto">
          <a:xfrm>
            <a:off x="394842" y="3217091"/>
            <a:ext cx="563904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4" name="Rectangle 83"/>
          <p:cNvSpPr/>
          <p:nvPr/>
        </p:nvSpPr>
        <p:spPr bwMode="auto">
          <a:xfrm>
            <a:off x="394839" y="2750355"/>
            <a:ext cx="5639048"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3291077" y="4617298"/>
            <a:ext cx="855498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9" name="Rectangle 88"/>
          <p:cNvSpPr/>
          <p:nvPr/>
        </p:nvSpPr>
        <p:spPr bwMode="auto">
          <a:xfrm>
            <a:off x="3291075" y="4150562"/>
            <a:ext cx="8554985"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6242029" y="5550770"/>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3" name="Rectangle 92"/>
          <p:cNvSpPr/>
          <p:nvPr/>
        </p:nvSpPr>
        <p:spPr bwMode="auto">
          <a:xfrm>
            <a:off x="6242029" y="5084374"/>
            <a:ext cx="5604036"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6242029" y="6017507"/>
            <a:ext cx="5604034"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30800618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26322829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768827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chor="ctr">
            <a:normAutofit/>
          </a:bodyPr>
          <a:lstStyle/>
          <a:p>
            <a:pPr marL="72000"/>
            <a:r>
              <a:rPr lang="en-US" sz="2800" dirty="0">
                <a:solidFill>
                  <a:schemeClr val="tx1"/>
                </a:solidFill>
                <a:ea typeface="+mj-ea"/>
                <a:cs typeface="+mj-cs"/>
              </a:rPr>
              <a:t>Mongo in a VM</a:t>
            </a:r>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 extra capacity for scale out and can not be </a:t>
            </a:r>
            <a:r>
              <a:rPr lang="en-US" sz="3200" dirty="0" smtClean="0">
                <a:gradFill>
                  <a:gsLst>
                    <a:gs pos="0">
                      <a:srgbClr val="FFFFFF"/>
                    </a:gs>
                    <a:gs pos="100000">
                      <a:srgbClr val="FFFFFF"/>
                    </a:gs>
                  </a:gsLst>
                  <a:lin ang="5400000" scaled="0"/>
                </a:gradFill>
                <a:latin typeface="+mj-lt"/>
              </a:rPr>
              <a:t>migrated</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a:t>
            </a:r>
            <a:r>
              <a:rPr lang="en-US" sz="3200" dirty="0" smtClean="0">
                <a:gradFill>
                  <a:gsLst>
                    <a:gs pos="0">
                      <a:srgbClr val="FFFFFF"/>
                    </a:gs>
                    <a:gs pos="100000">
                      <a:srgbClr val="FFFFFF"/>
                    </a:gs>
                  </a:gsLst>
                  <a:lin ang="5400000" scaled="0"/>
                </a:gradFill>
                <a:latin typeface="+mj-lt"/>
              </a:rPr>
              <a:t>CAPEX</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Mongo MMS </a:t>
            </a:r>
            <a:r>
              <a:rPr lang="en-US" sz="3200" dirty="0" smtClean="0">
                <a:gradFill>
                  <a:gsLst>
                    <a:gs pos="0">
                      <a:srgbClr val="FFFFFF"/>
                    </a:gs>
                    <a:gs pos="100000">
                      <a:srgbClr val="FFFFFF"/>
                    </a:gs>
                  </a:gsLst>
                  <a:lin ang="5400000" scaled="0"/>
                </a:gradFill>
                <a:latin typeface="+mj-lt"/>
              </a:rPr>
              <a:t>compatibility</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3200" dirty="0" smtClean="0">
                <a:gradFill>
                  <a:gsLst>
                    <a:gs pos="0">
                      <a:srgbClr val="FFFFFF"/>
                    </a:gs>
                    <a:gs pos="100000">
                      <a:srgbClr val="FFFFFF"/>
                    </a:gs>
                  </a:gsLst>
                  <a:lin ang="5400000" scaled="0"/>
                </a:gradFill>
                <a:latin typeface="+mj-lt"/>
              </a:rPr>
              <a:t>support</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a:t>
            </a:r>
            <a:r>
              <a:rPr lang="en-US" sz="3200" dirty="0" smtClean="0">
                <a:gradFill>
                  <a:gsLst>
                    <a:gs pos="0">
                      <a:srgbClr val="FFFFFF"/>
                    </a:gs>
                    <a:gs pos="100000">
                      <a:srgbClr val="FFFFFF"/>
                    </a:gs>
                  </a:gsLst>
                  <a:lin ang="5400000" scaled="0"/>
                </a:gradFill>
                <a:latin typeface="+mj-lt"/>
              </a:rPr>
              <a:t>OPEX</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Built-for-the-cloud database </a:t>
            </a:r>
            <a:r>
              <a:rPr lang="en-US" sz="3200" dirty="0" smtClean="0">
                <a:gradFill>
                  <a:gsLst>
                    <a:gs pos="0">
                      <a:srgbClr val="FFFFFF"/>
                    </a:gs>
                    <a:gs pos="100000">
                      <a:srgbClr val="FFFFFF"/>
                    </a:gs>
                  </a:gsLst>
                  <a:lin ang="5400000" scaled="0"/>
                </a:gradFill>
                <a:latin typeface="+mj-lt"/>
              </a:rPr>
              <a:t>technology</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757894"/>
            <a:ext cx="0" cy="5518619"/>
          </a:xfrm>
          <a:prstGeom prst="line">
            <a:avLst/>
          </a:prstGeom>
          <a:ln w="57150">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defTabSz="914225">
              <a:lnSpc>
                <a:spcPts val="2400"/>
              </a:lnSpc>
              <a:defRPr/>
            </a:pPr>
            <a:r>
              <a:rPr lang="en-US" kern="0" dirty="0">
                <a:solidFill>
                  <a:srgbClr val="FFFFFF"/>
                </a:solidFill>
              </a:rPr>
              <a:t>DocumentDB</a:t>
            </a:r>
          </a:p>
        </p:txBody>
      </p:sp>
      <p:sp>
        <p:nvSpPr>
          <p:cNvPr id="6" name="Rectangle 5"/>
          <p:cNvSpPr/>
          <p:nvPr/>
        </p:nvSpPr>
        <p:spPr>
          <a:xfrm>
            <a:off x="-1" y="811162"/>
            <a:ext cx="5998087"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215331" y="571464"/>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2972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Strong</a:t>
            </a:r>
            <a:br>
              <a:rPr lang="en-US" sz="6000" dirty="0" smtClean="0">
                <a:solidFill>
                  <a:schemeClr val="tx1"/>
                </a:solidFill>
              </a:rPr>
            </a:br>
            <a:r>
              <a:rPr lang="en-US" sz="6000" dirty="0" smtClean="0">
                <a:solidFill>
                  <a:schemeClr val="tx1"/>
                </a:solidFill>
              </a:rPr>
              <a:t>Bounded Stateless</a:t>
            </a:r>
            <a:br>
              <a:rPr lang="en-US" sz="6000" dirty="0" smtClean="0">
                <a:solidFill>
                  <a:schemeClr val="tx1"/>
                </a:solidFill>
              </a:rPr>
            </a:br>
            <a:r>
              <a:rPr lang="en-US" sz="6000" dirty="0" smtClean="0">
                <a:solidFill>
                  <a:schemeClr val="tx1"/>
                </a:solidFill>
              </a:rPr>
              <a:t>Session</a:t>
            </a:r>
            <a:br>
              <a:rPr lang="en-US" sz="6000" dirty="0" smtClean="0">
                <a:solidFill>
                  <a:schemeClr val="tx1"/>
                </a:solidFill>
              </a:rPr>
            </a:br>
            <a:r>
              <a:rPr lang="en-US" sz="6000" dirty="0" smtClean="0">
                <a:solidFill>
                  <a:schemeClr val="tx1"/>
                </a:solidFill>
              </a:rPr>
              <a:t>Eventual</a:t>
            </a:r>
            <a:endParaRPr lang="en-US" sz="6000" dirty="0">
              <a:solidFill>
                <a:schemeClr val="tx1"/>
              </a:solidFill>
            </a:endParaRPr>
          </a:p>
        </p:txBody>
      </p:sp>
      <p:pic>
        <p:nvPicPr>
          <p:cNvPr id="4" name="Picture 3"/>
          <p:cNvPicPr>
            <a:picLocks noChangeAspect="1"/>
          </p:cNvPicPr>
          <p:nvPr/>
        </p:nvPicPr>
        <p:blipFill>
          <a:blip r:embed="rId3"/>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four distinct levels</a:t>
            </a:r>
            <a:endParaRPr lang="en-US" dirty="0">
              <a:solidFill>
                <a:schemeClr val="tx1"/>
              </a:solidFill>
            </a:endParaRPr>
          </a:p>
        </p:txBody>
      </p:sp>
    </p:spTree>
    <p:extLst>
      <p:ext uri="{BB962C8B-B14F-4D97-AF65-F5344CB8AC3E}">
        <p14:creationId xmlns:p14="http://schemas.microsoft.com/office/powerpoint/2010/main" val="3140804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2">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7214004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All </a:t>
            </a:r>
            <a:r>
              <a:rPr lang="en-US" sz="6000" dirty="0">
                <a:solidFill>
                  <a:schemeClr val="tx1"/>
                </a:solidFill>
              </a:rPr>
              <a:t>writes are visible to all readers. Writes synchronously committed by a majority quorum of replicas and reads are acknowledged by the majority read </a:t>
            </a:r>
            <a:r>
              <a:rPr lang="en-US" sz="6000" dirty="0" smtClean="0">
                <a:solidFill>
                  <a:schemeClr val="tx1"/>
                </a:solidFill>
              </a:rPr>
              <a:t>quorum.</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Strong </a:t>
            </a:r>
            <a:endParaRPr lang="en-US" dirty="0">
              <a:solidFill>
                <a:schemeClr val="tx1"/>
              </a:solidFill>
            </a:endParaRPr>
          </a:p>
        </p:txBody>
      </p:sp>
    </p:spTree>
    <p:extLst>
      <p:ext uri="{BB962C8B-B14F-4D97-AF65-F5344CB8AC3E}">
        <p14:creationId xmlns:p14="http://schemas.microsoft.com/office/powerpoint/2010/main" val="356421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Guaranteed </a:t>
            </a:r>
            <a:r>
              <a:rPr lang="en-US" sz="6000" dirty="0">
                <a:solidFill>
                  <a:schemeClr val="tx1"/>
                </a:solidFill>
              </a:rPr>
              <a:t>ordering of writes, reads adhere to minimum freshness. Writes are propagated asynchronously, reads are acknowledged by majority quorum lagging by at most K </a:t>
            </a:r>
            <a:r>
              <a:rPr lang="en-US" sz="6000" dirty="0" smtClean="0">
                <a:solidFill>
                  <a:schemeClr val="tx1"/>
                </a:solidFill>
              </a:rPr>
              <a:t>prefixes.</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Bounded Stateless</a:t>
            </a:r>
            <a:endParaRPr lang="en-US" dirty="0">
              <a:solidFill>
                <a:schemeClr val="tx1"/>
              </a:solidFill>
            </a:endParaRPr>
          </a:p>
        </p:txBody>
      </p:sp>
    </p:spTree>
    <p:extLst>
      <p:ext uri="{BB962C8B-B14F-4D97-AF65-F5344CB8AC3E}">
        <p14:creationId xmlns:p14="http://schemas.microsoft.com/office/powerpoint/2010/main" val="4166283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 </a:t>
            </a:r>
            <a:r>
              <a:rPr lang="en-US" sz="6000" dirty="0">
                <a:solidFill>
                  <a:schemeClr val="tx1"/>
                </a:solidFill>
              </a:rPr>
              <a:t>your own writes. Writes are propagated asynchronously while reads for a session are issued against the replica that can serve the requested version.</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Session</a:t>
            </a:r>
            <a:endParaRPr lang="en-US" dirty="0">
              <a:solidFill>
                <a:schemeClr val="tx1"/>
              </a:solidFill>
            </a:endParaRPr>
          </a:p>
        </p:txBody>
      </p:sp>
    </p:spTree>
    <p:extLst>
      <p:ext uri="{BB962C8B-B14F-4D97-AF65-F5344CB8AC3E}">
        <p14:creationId xmlns:p14="http://schemas.microsoft.com/office/powerpoint/2010/main" val="3502318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Reads </a:t>
            </a:r>
            <a:r>
              <a:rPr lang="en-US" sz="6000" dirty="0">
                <a:solidFill>
                  <a:schemeClr val="tx1"/>
                </a:solidFill>
              </a:rPr>
              <a:t>eventually converge with writes. Writes are propagated asynchronously while reads can be acknowledged by any replica. Readers may view older data then previously </a:t>
            </a:r>
            <a:r>
              <a:rPr lang="en-US" sz="6000" dirty="0" smtClean="0">
                <a:solidFill>
                  <a:schemeClr val="tx1"/>
                </a:solidFill>
              </a:rPr>
              <a:t>observed.</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Eventual</a:t>
            </a:r>
            <a:endParaRPr lang="en-US" dirty="0">
              <a:solidFill>
                <a:schemeClr val="tx1"/>
              </a:solidFill>
            </a:endParaRPr>
          </a:p>
        </p:txBody>
      </p:sp>
    </p:spTree>
    <p:extLst>
      <p:ext uri="{BB962C8B-B14F-4D97-AF65-F5344CB8AC3E}">
        <p14:creationId xmlns:p14="http://schemas.microsoft.com/office/powerpoint/2010/main" val="398023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88197848"/>
              </p:ext>
            </p:extLst>
          </p:nvPr>
        </p:nvGraphicFramePr>
        <p:xfrm>
          <a:off x="199696" y="1680895"/>
          <a:ext cx="11792608" cy="3496210"/>
        </p:xfrm>
        <a:graphic>
          <a:graphicData uri="http://schemas.openxmlformats.org/drawingml/2006/table">
            <a:tbl>
              <a:tblPr firstRow="1" bandRow="1"/>
              <a:tblGrid>
                <a:gridCol w="2385849"/>
                <a:gridCol w="4637281"/>
                <a:gridCol w="4769478"/>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756508919"/>
              </p:ext>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gridCol w="11658766"/>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80609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20" name="TextBox 19"/>
          <p:cNvSpPr txBox="1"/>
          <p:nvPr/>
        </p:nvSpPr>
        <p:spPr>
          <a:xfrm>
            <a:off x="0" y="872295"/>
            <a:ext cx="12201417" cy="1277273"/>
          </a:xfrm>
          <a:prstGeom prst="rect">
            <a:avLst/>
          </a:prstGeom>
          <a:noFill/>
        </p:spPr>
        <p:txBody>
          <a:bodyPr wrap="square" rtlCol="0">
            <a:spAutoFit/>
          </a:bodyPr>
          <a:lstStyle/>
          <a:p>
            <a:pPr marL="252000">
              <a:spcAft>
                <a:spcPts val="600"/>
              </a:spcAft>
            </a:pPr>
            <a:r>
              <a:rPr lang="en-US" sz="3600" dirty="0" smtClean="0">
                <a:solidFill>
                  <a:schemeClr val="bg1"/>
                </a:solidFill>
                <a:latin typeface="+mj-lt"/>
                <a:cs typeface="Segoe UI" panose="020B0502040204020203" pitchFamily="34" charset="0"/>
              </a:rPr>
              <a:t>Capacity Units </a:t>
            </a:r>
            <a:r>
              <a:rPr lang="en-US" sz="3600" dirty="0">
                <a:solidFill>
                  <a:schemeClr val="bg1"/>
                </a:solidFill>
                <a:latin typeface="+mj-lt"/>
                <a:cs typeface="Segoe UI" panose="020B0502040204020203" pitchFamily="34" charset="0"/>
              </a:rPr>
              <a:t>are </a:t>
            </a:r>
            <a:r>
              <a:rPr lang="en-US" sz="3600" dirty="0" smtClean="0">
                <a:solidFill>
                  <a:schemeClr val="bg1"/>
                </a:solidFill>
                <a:latin typeface="+mj-lt"/>
                <a:cs typeface="Segoe UI" panose="020B0502040204020203" pitchFamily="34" charset="0"/>
              </a:rPr>
              <a:t>combinable</a:t>
            </a:r>
            <a:endParaRPr lang="en-US" sz="3600" dirty="0">
              <a:solidFill>
                <a:schemeClr val="bg1"/>
              </a:solidFill>
              <a:latin typeface="+mj-lt"/>
              <a:cs typeface="Segoe UI" panose="020B0502040204020203" pitchFamily="34" charset="0"/>
            </a:endParaRPr>
          </a:p>
          <a:p>
            <a:pPr marL="252000">
              <a:spcAft>
                <a:spcPts val="600"/>
              </a:spcAft>
            </a:pPr>
            <a:r>
              <a:rPr lang="en-US" sz="3600" dirty="0" smtClean="0">
                <a:solidFill>
                  <a:schemeClr val="bg1"/>
                </a:solidFill>
                <a:latin typeface="+mj-lt"/>
                <a:cs typeface="Segoe UI" panose="020B0502040204020203" pitchFamily="34" charset="0"/>
              </a:rPr>
              <a:t>Storage</a:t>
            </a:r>
            <a:r>
              <a:rPr lang="en-US" sz="3600" dirty="0">
                <a:solidFill>
                  <a:schemeClr val="bg1"/>
                </a:solidFill>
                <a:latin typeface="+mj-lt"/>
                <a:cs typeface="Segoe UI" panose="020B0502040204020203" pitchFamily="34" charset="0"/>
              </a:rPr>
              <a:t>, </a:t>
            </a:r>
            <a:r>
              <a:rPr lang="en-US" sz="3600" dirty="0" smtClean="0">
                <a:solidFill>
                  <a:schemeClr val="bg1"/>
                </a:solidFill>
                <a:latin typeface="+mj-lt"/>
                <a:cs typeface="Segoe UI" panose="020B0502040204020203" pitchFamily="34" charset="0"/>
              </a:rPr>
              <a:t>request units/second, </a:t>
            </a:r>
            <a:r>
              <a:rPr lang="en-US" sz="3600" dirty="0">
                <a:solidFill>
                  <a:schemeClr val="bg1"/>
                </a:solidFill>
                <a:latin typeface="+mj-lt"/>
                <a:cs typeface="Segoe UI" panose="020B0502040204020203" pitchFamily="34" charset="0"/>
              </a:rPr>
              <a:t>and </a:t>
            </a:r>
            <a:r>
              <a:rPr lang="en-US" sz="3600" dirty="0" smtClean="0">
                <a:solidFill>
                  <a:schemeClr val="bg1"/>
                </a:solidFill>
                <a:latin typeface="+mj-lt"/>
                <a:cs typeface="Segoe UI" panose="020B0502040204020203" pitchFamily="34" charset="0"/>
              </a:rPr>
              <a:t>price </a:t>
            </a:r>
            <a:r>
              <a:rPr lang="en-US" sz="3600" dirty="0">
                <a:solidFill>
                  <a:schemeClr val="bg1"/>
                </a:solidFill>
                <a:latin typeface="+mj-lt"/>
                <a:cs typeface="Segoe UI" panose="020B0502040204020203" pitchFamily="34" charset="0"/>
              </a:rPr>
              <a:t>scale linearly</a:t>
            </a:r>
            <a:endParaRPr lang="en-US" sz="3600" baseline="30000" dirty="0">
              <a:solidFill>
                <a:schemeClr val="bg1"/>
              </a:solidFill>
              <a:latin typeface="+mj-lt"/>
              <a:cs typeface="Segoe UI" panose="020B0502040204020203" pitchFamily="34" charset="0"/>
            </a:endParaRPr>
          </a:p>
        </p:txBody>
      </p:sp>
      <p:grpSp>
        <p:nvGrpSpPr>
          <p:cNvPr id="6" name="Group 5"/>
          <p:cNvGrpSpPr/>
          <p:nvPr/>
        </p:nvGrpSpPr>
        <p:grpSpPr>
          <a:xfrm>
            <a:off x="2348927" y="2323933"/>
            <a:ext cx="7949062" cy="4557795"/>
            <a:chOff x="4904951" y="1747867"/>
            <a:chExt cx="7949062" cy="4557795"/>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04951" y="3279554"/>
              <a:ext cx="2534989" cy="849463"/>
            </a:xfrm>
            <a:prstGeom prst="rect">
              <a:avLst/>
            </a:prstGeom>
            <a:noFill/>
          </p:spPr>
          <p:txBody>
            <a:bodyPr wrap="none" lIns="182880" tIns="146304" rIns="182880" bIns="146304" rtlCol="0">
              <a:spAutoFit/>
            </a:bodyPr>
            <a:lstStyle/>
            <a:p>
              <a:pPr algn="ctr">
                <a:lnSpc>
                  <a:spcPct val="90000"/>
                </a:lnSpc>
              </a:pPr>
              <a:r>
                <a:rPr lang="en-US" sz="2400" dirty="0">
                  <a:solidFill>
                    <a:schemeClr val="bg1"/>
                  </a:solidFill>
                  <a:latin typeface="Segoe UI Light"/>
                </a:rPr>
                <a:t>throughput</a:t>
              </a:r>
              <a:endParaRPr lang="en-US" sz="2800" dirty="0">
                <a:solidFill>
                  <a:schemeClr val="bg1"/>
                </a:solidFill>
                <a:latin typeface="Segoe UI Light"/>
              </a:endParaRPr>
            </a:p>
            <a:p>
              <a:pPr algn="ctr">
                <a:lnSpc>
                  <a:spcPct val="90000"/>
                </a:lnSpc>
              </a:pPr>
              <a:r>
                <a:rPr lang="en-US" sz="1600" dirty="0" smtClean="0">
                  <a:solidFill>
                    <a:schemeClr val="bg1"/>
                  </a:solidFill>
                  <a:latin typeface="Segoe UI Light"/>
                </a:rPr>
                <a:t>Request units per second</a:t>
              </a:r>
              <a:endParaRPr lang="en-US" sz="1600" dirty="0">
                <a:solidFill>
                  <a:schemeClr val="bg1"/>
                </a:solidFill>
                <a:latin typeface="Segoe UI Light"/>
              </a:endParaRPr>
            </a:p>
          </p:txBody>
        </p:sp>
        <p:sp>
          <p:nvSpPr>
            <p:cNvPr id="19" name="TextBox 18"/>
            <p:cNvSpPr txBox="1"/>
            <p:nvPr/>
          </p:nvSpPr>
          <p:spPr>
            <a:xfrm>
              <a:off x="8652570" y="5456199"/>
              <a:ext cx="1767150" cy="849463"/>
            </a:xfrm>
            <a:prstGeom prst="rect">
              <a:avLst/>
            </a:prstGeom>
            <a:noFill/>
          </p:spPr>
          <p:txBody>
            <a:bodyPr wrap="none" lIns="182880" tIns="146304" rIns="182880" bIns="146304" rtlCol="0">
              <a:spAutoFit/>
            </a:bodyPr>
            <a:lstStyle/>
            <a:p>
              <a:pPr algn="ctr">
                <a:lnSpc>
                  <a:spcPct val="90000"/>
                </a:lnSpc>
              </a:pPr>
              <a:r>
                <a:rPr lang="en-US" sz="2400" dirty="0" err="1">
                  <a:solidFill>
                    <a:schemeClr val="bg1"/>
                  </a:solidFill>
                  <a:latin typeface="Segoe UI Light"/>
                </a:rPr>
                <a:t>db</a:t>
              </a:r>
              <a:r>
                <a:rPr lang="en-US" sz="2400" dirty="0">
                  <a:solidFill>
                    <a:schemeClr val="bg1"/>
                  </a:solidFill>
                  <a:latin typeface="Segoe UI Light"/>
                </a:rPr>
                <a:t> storage</a:t>
              </a:r>
              <a:endParaRPr lang="en-US" sz="2800" dirty="0">
                <a:solidFill>
                  <a:schemeClr val="bg1"/>
                </a:solidFill>
                <a:latin typeface="Segoe UI Light"/>
              </a:endParaRPr>
            </a:p>
            <a:p>
              <a:pPr algn="ctr">
                <a:lnSpc>
                  <a:spcPct val="90000"/>
                </a:lnSpc>
              </a:pPr>
              <a:r>
                <a:rPr lang="en-US" sz="1600" dirty="0">
                  <a:solidFill>
                    <a:schemeClr val="bg1"/>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26" name="TextBox 25"/>
            <p:cNvSpPr txBox="1"/>
            <p:nvPr/>
          </p:nvSpPr>
          <p:spPr>
            <a:xfrm>
              <a:off x="10346849" y="1878239"/>
              <a:ext cx="2507164" cy="960263"/>
            </a:xfrm>
            <a:prstGeom prst="rect">
              <a:avLst/>
            </a:prstGeom>
            <a:noFill/>
          </p:spPr>
          <p:txBody>
            <a:bodyPr wrap="square" lIns="182880" tIns="146304" rIns="182880" bIns="146304" rtlCol="0">
              <a:spAutoFit/>
            </a:bodyPr>
            <a:lstStyle/>
            <a:p>
              <a:pPr algn="ctr">
                <a:lnSpc>
                  <a:spcPct val="90000"/>
                </a:lnSpc>
              </a:pPr>
              <a:r>
                <a:rPr lang="en-US" sz="2400" dirty="0">
                  <a:solidFill>
                    <a:schemeClr val="bg1"/>
                  </a:solidFill>
                  <a:latin typeface="Segoe UI Light"/>
                </a:rPr>
                <a:t>provisioned capacity units</a:t>
              </a:r>
            </a:p>
          </p:txBody>
        </p:sp>
      </p:grpSp>
      <p:sp>
        <p:nvSpPr>
          <p:cNvPr id="2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dirty="0" smtClean="0">
                <a:ln>
                  <a:noFill/>
                </a:ln>
                <a:solidFill>
                  <a:srgbClr val="FFFFFF"/>
                </a:solidFill>
                <a:effectLst/>
                <a:uLnTx/>
                <a:uFillTx/>
                <a:latin typeface="Segoe UI Light"/>
                <a:ea typeface="+mj-ea"/>
                <a:cs typeface="+mj-cs"/>
              </a:rPr>
              <a:t>Pricing</a:t>
            </a:r>
            <a:r>
              <a:rPr kumimoji="0" lang="en-US" sz="2800" b="0" i="0" u="none" strike="noStrike" kern="1200" cap="none" spc="0" normalizeH="0" dirty="0" smtClean="0">
                <a:ln>
                  <a:noFill/>
                </a:ln>
                <a:solidFill>
                  <a:srgbClr val="FFFFFF"/>
                </a:solidFill>
                <a:effectLst/>
                <a:uLnTx/>
                <a:uFillTx/>
                <a:latin typeface="Segoe UI Light"/>
                <a:ea typeface="+mj-ea"/>
                <a:cs typeface="+mj-cs"/>
              </a:rPr>
              <a:t> principles</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9" name="Picture 28"/>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09562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chemeClr val="bg1"/>
              </a:solidFill>
              <a:latin typeface="Segoe UI" pitchFamily="34" charset="0"/>
              <a:ea typeface="Segoe UI" pitchFamily="34" charset="0"/>
              <a:cs typeface="Segoe UI" pitchFamily="34" charset="0"/>
            </a:endParaRPr>
          </a:p>
        </p:txBody>
      </p:sp>
      <p:sp>
        <p:nvSpPr>
          <p:cNvPr id="5" name="TextBox 4"/>
          <p:cNvSpPr txBox="1"/>
          <p:nvPr/>
        </p:nvSpPr>
        <p:spPr>
          <a:xfrm>
            <a:off x="-18835" y="6134725"/>
            <a:ext cx="12210836" cy="723275"/>
          </a:xfrm>
          <a:prstGeom prst="rect">
            <a:avLst/>
          </a:prstGeom>
          <a:noFill/>
        </p:spPr>
        <p:txBody>
          <a:bodyPr wrap="square" rtlCol="0" anchor="b">
            <a:noAutofit/>
          </a:bodyPr>
          <a:lstStyle/>
          <a:p>
            <a:pPr marL="252000" indent="-342900">
              <a:spcAft>
                <a:spcPts val="600"/>
              </a:spcAft>
              <a:buFont typeface="+mj-lt"/>
              <a:buAutoNum type="arabicPeriod"/>
            </a:pPr>
            <a:r>
              <a:rPr lang="en-US" sz="2000" dirty="0" smtClean="0">
                <a:solidFill>
                  <a:schemeClr val="bg1"/>
                </a:solidFill>
                <a:latin typeface="+mj-lt"/>
                <a:cs typeface="Segoe UI" panose="020B0502040204020203" pitchFamily="34" charset="0"/>
              </a:rPr>
              <a:t>Attached </a:t>
            </a:r>
            <a:r>
              <a:rPr lang="en-US" sz="2000" dirty="0">
                <a:solidFill>
                  <a:schemeClr val="bg1"/>
                </a:solidFill>
                <a:latin typeface="+mj-lt"/>
                <a:cs typeface="Segoe UI" panose="020B0502040204020203" pitchFamily="34" charset="0"/>
              </a:rPr>
              <a:t>BLOB storage </a:t>
            </a:r>
            <a:r>
              <a:rPr lang="en-US" sz="2000" dirty="0" smtClean="0">
                <a:solidFill>
                  <a:schemeClr val="bg1"/>
                </a:solidFill>
                <a:latin typeface="+mj-lt"/>
                <a:cs typeface="Segoe UI" panose="020B0502040204020203" pitchFamily="34" charset="0"/>
              </a:rPr>
              <a:t>not included in </a:t>
            </a:r>
            <a:r>
              <a:rPr lang="en-US" sz="2000" dirty="0" err="1" smtClean="0">
                <a:solidFill>
                  <a:schemeClr val="bg1"/>
                </a:solidFill>
                <a:latin typeface="+mj-lt"/>
                <a:cs typeface="Segoe UI" panose="020B0502040204020203" pitchFamily="34" charset="0"/>
              </a:rPr>
              <a:t>db</a:t>
            </a:r>
            <a:r>
              <a:rPr lang="en-US" sz="2000" dirty="0" smtClean="0">
                <a:solidFill>
                  <a:schemeClr val="bg1"/>
                </a:solidFill>
                <a:latin typeface="+mj-lt"/>
                <a:cs typeface="Segoe UI" panose="020B0502040204020203" pitchFamily="34" charset="0"/>
              </a:rPr>
              <a:t> storage.</a:t>
            </a:r>
            <a:endParaRPr lang="en-US" sz="2000" dirty="0">
              <a:solidFill>
                <a:schemeClr val="bg1"/>
              </a:solidFill>
              <a:latin typeface="+mj-lt"/>
              <a:cs typeface="Segoe UI" panose="020B0502040204020203" pitchFamily="34" charset="0"/>
            </a:endParaRPr>
          </a:p>
          <a:p>
            <a:pPr marL="252000" indent="-342900">
              <a:spcAft>
                <a:spcPts val="600"/>
              </a:spcAft>
              <a:buFont typeface="+mj-lt"/>
              <a:buAutoNum type="arabicPeriod"/>
            </a:pPr>
            <a:r>
              <a:rPr lang="en-US" sz="2000" dirty="0">
                <a:solidFill>
                  <a:schemeClr val="bg1"/>
                </a:solidFill>
                <a:latin typeface="+mj-lt"/>
                <a:cs typeface="Segoe UI" panose="020B0502040204020203" pitchFamily="34" charset="0"/>
              </a:rPr>
              <a:t>Storage is inclusive of document data and indexes; we will provide guidance on limits for other DB entities. </a:t>
            </a:r>
          </a:p>
        </p:txBody>
      </p:sp>
      <p:sp>
        <p:nvSpPr>
          <p:cNvPr id="8" name="Rectangle 7"/>
          <p:cNvSpPr/>
          <p:nvPr/>
        </p:nvSpPr>
        <p:spPr>
          <a:xfrm>
            <a:off x="-9418" y="0"/>
            <a:ext cx="12201418" cy="6858000"/>
          </a:xfrm>
          <a:prstGeom prst="rect">
            <a:avLst/>
          </a:prstGeom>
          <a:noFill/>
          <a:ln>
            <a:noFill/>
          </a:ln>
        </p:spPr>
        <p:txBody>
          <a:bodyPr wrap="square" anchor="ctr">
            <a:noAutofit/>
          </a:bodyPr>
          <a:lstStyle/>
          <a:p>
            <a:pPr marL="252000" defTabSz="914050" fontAlgn="base">
              <a:spcBef>
                <a:spcPts val="1200"/>
              </a:spcBef>
              <a:spcAft>
                <a:spcPct val="0"/>
              </a:spcAft>
            </a:pPr>
            <a:r>
              <a:rPr lang="en-US" sz="4400" dirty="0" smtClean="0">
                <a:solidFill>
                  <a:schemeClr val="bg1"/>
                </a:solidFill>
                <a:latin typeface="Segoe UI Light"/>
              </a:rPr>
              <a:t>10GB </a:t>
            </a:r>
            <a:r>
              <a:rPr lang="en-US" sz="4400" dirty="0">
                <a:solidFill>
                  <a:schemeClr val="bg1"/>
                </a:solidFill>
                <a:latin typeface="Segoe UI Light"/>
              </a:rPr>
              <a:t>database storage</a:t>
            </a:r>
            <a:r>
              <a:rPr lang="en-US" sz="4400" baseline="30000" dirty="0">
                <a:solidFill>
                  <a:schemeClr val="bg1"/>
                </a:solidFill>
                <a:latin typeface="Segoe UI Light"/>
              </a:rPr>
              <a:t>1,2</a:t>
            </a:r>
          </a:p>
          <a:p>
            <a:pPr marL="252000" defTabSz="914050" fontAlgn="base">
              <a:spcBef>
                <a:spcPts val="1200"/>
              </a:spcBef>
              <a:spcAft>
                <a:spcPct val="0"/>
              </a:spcAft>
            </a:pPr>
            <a:r>
              <a:rPr lang="en-US" sz="4400" dirty="0">
                <a:solidFill>
                  <a:schemeClr val="bg1"/>
                </a:solidFill>
                <a:latin typeface="Segoe UI Light"/>
              </a:rPr>
              <a:t>2000Request units per second</a:t>
            </a:r>
          </a:p>
          <a:p>
            <a:pPr marL="252000" defTabSz="914050" fontAlgn="base">
              <a:spcBef>
                <a:spcPts val="1200"/>
              </a:spcBef>
              <a:spcAft>
                <a:spcPct val="0"/>
              </a:spcAft>
            </a:pPr>
            <a:r>
              <a:rPr lang="en-US" sz="4400" dirty="0">
                <a:solidFill>
                  <a:schemeClr val="bg1"/>
                </a:solidFill>
                <a:latin typeface="Segoe UI Light"/>
              </a:rPr>
              <a:t>$22.50/month</a:t>
            </a:r>
          </a:p>
          <a:p>
            <a:pPr marL="252000" defTabSz="914050" fontAlgn="base">
              <a:spcBef>
                <a:spcPts val="1200"/>
              </a:spcBef>
              <a:spcAft>
                <a:spcPct val="0"/>
              </a:spcAft>
            </a:pPr>
            <a:r>
              <a:rPr lang="en-US" sz="4400" dirty="0">
                <a:solidFill>
                  <a:schemeClr val="bg1"/>
                </a:solidFill>
                <a:latin typeface="Segoe UI Light"/>
              </a:rPr>
              <a:t>D</a:t>
            </a:r>
            <a:r>
              <a:rPr lang="en-US" sz="4400" dirty="0" smtClean="0">
                <a:solidFill>
                  <a:schemeClr val="bg1"/>
                </a:solidFill>
                <a:latin typeface="Segoe UI Light"/>
              </a:rPr>
              <a:t>iscounted </a:t>
            </a:r>
            <a:r>
              <a:rPr lang="en-US" sz="4400" dirty="0">
                <a:solidFill>
                  <a:schemeClr val="bg1"/>
                </a:solidFill>
                <a:latin typeface="Segoe UI Light"/>
              </a:rPr>
              <a:t>50% for </a:t>
            </a:r>
            <a:r>
              <a:rPr lang="en-US" sz="4400" dirty="0" smtClean="0">
                <a:solidFill>
                  <a:schemeClr val="bg1"/>
                </a:solidFill>
                <a:latin typeface="Segoe UI Light"/>
              </a:rPr>
              <a:t>Preview</a:t>
            </a:r>
            <a:endParaRPr lang="en-US" sz="4400" dirty="0">
              <a:solidFill>
                <a:schemeClr val="bg1"/>
              </a:solidFill>
              <a:latin typeface="Segoe UI Light"/>
            </a:endParaRPr>
          </a:p>
        </p:txBody>
      </p:sp>
      <p:sp>
        <p:nvSpPr>
          <p:cNvPr id="2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lvl="0"/>
            <a:r>
              <a:rPr lang="en-US" dirty="0"/>
              <a:t>Standard Offer for Preview</a:t>
            </a:r>
            <a:endParaRPr kumimoji="0" lang="en-US" sz="2800" b="0" i="0" u="none" strike="noStrike" kern="1200" cap="none" spc="0" normalizeH="0" baseline="0" dirty="0">
              <a:ln>
                <a:noFill/>
              </a:ln>
              <a:solidFill>
                <a:srgbClr val="FFFFFF"/>
              </a:solidFill>
              <a:effectLst/>
              <a:uLnTx/>
              <a:uFillTx/>
              <a:latin typeface="Segoe UI Light"/>
              <a:ea typeface="+mj-ea"/>
              <a:cs typeface="+mj-cs"/>
            </a:endParaRPr>
          </a:p>
        </p:txBody>
      </p:sp>
      <p:pic>
        <p:nvPicPr>
          <p:cNvPr id="28" name="Picture 27"/>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716055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4294967295"/>
          </p:nvPr>
        </p:nvSpPr>
        <p:spPr>
          <a:xfrm>
            <a:off x="0" y="1111442"/>
            <a:ext cx="12192000" cy="4635115"/>
          </a:xfrm>
        </p:spPr>
        <p:txBody>
          <a:bodyPr anchor="ctr"/>
          <a:lstStyle/>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units are provisioned for each database account based on the number of capacity units purchased.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 consumption is evaluated as a rate per second.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If your application requires a higher level of throughput, you can purchase additional capacity units</a:t>
            </a:r>
            <a:r>
              <a:rPr lang="en-US" sz="3600" dirty="0" smtClean="0">
                <a:solidFill>
                  <a:schemeClr val="tx1">
                    <a:lumMod val="65000"/>
                    <a:lumOff val="35000"/>
                  </a:schemeClr>
                </a:solidFill>
                <a:latin typeface="Segoe UI Light"/>
              </a:rPr>
              <a:t>.</a:t>
            </a:r>
            <a:endParaRPr lang="en-US" sz="3600" dirty="0">
              <a:solidFill>
                <a:schemeClr val="tx1">
                  <a:lumMod val="65000"/>
                  <a:lumOff val="35000"/>
                </a:schemeClr>
              </a:solidFill>
              <a:latin typeface="Segoe UI Light"/>
            </a:endParaRPr>
          </a:p>
        </p:txBody>
      </p:sp>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050482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3557919383"/>
              </p:ext>
            </p:extLst>
          </p:nvPr>
        </p:nvGraphicFramePr>
        <p:xfrm>
          <a:off x="457200" y="1458435"/>
          <a:ext cx="11277600" cy="4109085"/>
        </p:xfrm>
        <a:graphic>
          <a:graphicData uri="http://schemas.openxmlformats.org/drawingml/2006/table">
            <a:tbl>
              <a:tblPr firstRow="1" bandRow="1">
                <a:tableStyleId>{5A111915-BE36-4E01-A7E5-04B1672EAD32}</a:tableStyleId>
              </a:tblPr>
              <a:tblGrid>
                <a:gridCol w="6096000"/>
                <a:gridCol w="5181600"/>
              </a:tblGrid>
              <a:tr h="370840">
                <a:tc>
                  <a:txBody>
                    <a:bodyPr/>
                    <a:lstStyle/>
                    <a:p>
                      <a:pPr marL="0" marR="0">
                        <a:lnSpc>
                          <a:spcPct val="107000"/>
                        </a:lnSpc>
                        <a:spcBef>
                          <a:spcPts val="0"/>
                        </a:spcBef>
                        <a:spcAft>
                          <a:spcPts val="800"/>
                        </a:spcAft>
                      </a:pPr>
                      <a:r>
                        <a:rPr lang="en-US" sz="2800" b="0" dirty="0" smtClean="0">
                          <a:solidFill>
                            <a:schemeClr val="tx1"/>
                          </a:solidFill>
                          <a:effectLst/>
                          <a:latin typeface="+mj-lt"/>
                        </a:rPr>
                        <a:t>Database Operations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smtClean="0">
                          <a:solidFill>
                            <a:schemeClr val="tx1"/>
                          </a:solidFill>
                          <a:effectLst/>
                          <a:latin typeface="+mj-lt"/>
                        </a:rPr>
                        <a:t>Operations/sec/capacity</a:t>
                      </a:r>
                      <a:r>
                        <a:rPr lang="en-US" sz="2800" b="0" baseline="0" dirty="0" smtClean="0">
                          <a:solidFill>
                            <a:schemeClr val="tx1"/>
                          </a:solidFill>
                          <a:effectLst/>
                          <a:latin typeface="+mj-lt"/>
                        </a:rPr>
                        <a:t> unit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Reading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2000 reads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Inserting/Replacing/Deleting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500 inserts/replace/deletes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Query a collection with a simple predicate and returning a </a:t>
                      </a:r>
                      <a:r>
                        <a:rPr lang="en-US" sz="2800" b="0">
                          <a:solidFill>
                            <a:schemeClr val="tx1"/>
                          </a:solidFill>
                          <a:effectLst/>
                          <a:latin typeface="+mj-lt"/>
                        </a:rPr>
                        <a:t>single </a:t>
                      </a:r>
                      <a:r>
                        <a:rPr lang="en-US" sz="2800" b="0" smtClean="0">
                          <a:solidFill>
                            <a:schemeClr val="tx1"/>
                          </a:solidFill>
                          <a:effectLst/>
                          <a:latin typeface="+mj-lt"/>
                        </a:rPr>
                        <a:t>§document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1000 queries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Stored Procedure a 50 document inserts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20 stored procedures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200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j-ea"/>
                <a:cs typeface="+mj-cs"/>
              </a:rPr>
              <a:t>Request Units</a:t>
            </a: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757616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213803"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70702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C86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889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2"/>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147169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a:t>Why are we talking about Search?</a:t>
            </a:r>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4400" dirty="0" smtClean="0"/>
              <a:t>Users </a:t>
            </a:r>
            <a:r>
              <a:rPr lang="en-US" sz="4400" dirty="0"/>
              <a:t>find search as a natural, low friction way to interact with applications that manage lots of data</a:t>
            </a:r>
          </a:p>
          <a:p>
            <a:pPr marL="252000" algn="l">
              <a:spcBef>
                <a:spcPts val="1200"/>
              </a:spcBef>
            </a:pPr>
            <a:r>
              <a:rPr lang="en-US" sz="4400" dirty="0" smtClean="0"/>
              <a:t>Web </a:t>
            </a:r>
            <a:r>
              <a:rPr lang="en-US" sz="4400" dirty="0"/>
              <a:t>search engines have set the bar high for search</a:t>
            </a:r>
          </a:p>
          <a:p>
            <a:pPr marL="252000" algn="l">
              <a:spcBef>
                <a:spcPts val="1200"/>
              </a:spcBef>
            </a:pPr>
            <a:r>
              <a:rPr lang="en-US" sz="4400" dirty="0" smtClean="0"/>
              <a:t>Search </a:t>
            </a:r>
            <a:r>
              <a:rPr lang="en-US" sz="4400" dirty="0"/>
              <a:t>is hard and rarely a core expertise </a:t>
            </a:r>
            <a:r>
              <a:rPr lang="en-US" sz="4400" dirty="0" smtClean="0"/>
              <a:t>area</a:t>
            </a:r>
            <a:endParaRPr lang="en-US" sz="4400" dirty="0"/>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
        <p:nvSpPr>
          <p:cNvPr id="2" name="Rectangle 1"/>
          <p:cNvSpPr/>
          <p:nvPr/>
        </p:nvSpPr>
        <p:spPr>
          <a:xfrm>
            <a:off x="1" y="1731146"/>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98067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4415938"/>
            <a:ext cx="12201524" cy="131389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36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grpId="0"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6" grpId="2"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smtClean="0"/>
              <a:t>… is </a:t>
            </a:r>
            <a:r>
              <a:rPr lang="en-US" sz="5400" dirty="0"/>
              <a:t>a</a:t>
            </a:r>
            <a:r>
              <a:rPr lang="en-US" sz="5400" dirty="0" smtClean="0"/>
              <a:t> fully managed </a:t>
            </a:r>
            <a:r>
              <a:rPr lang="en-US" sz="5400" dirty="0"/>
              <a:t>search solution that allows developers to enable search experiences in applications. </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6033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5965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Perfect for enterprise cloud developers, cloud software vendors, cloud architects who need a fully-managed search solution.</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9558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Simple HTTP/JSON API for creating indexes, pushing documents, searching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Keyword search with user-friendly operators (+, -, *, “”, etc.)</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Hit highlighting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Faceting (histograms over ranges, typically used in catalog browsing)</a:t>
            </a: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117443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404210"/>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641735"/>
            <a:ext cx="12192000" cy="776261"/>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 y="4412472"/>
            <a:ext cx="12192000" cy="12953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79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1"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a:latin typeface="Segoe UI Light" panose="020B0502040204020203" pitchFamily="34" charset="0"/>
                <a:cs typeface="Segoe UI Light" panose="020B0502040204020203" pitchFamily="34" charset="0"/>
              </a:rPr>
              <a:t>Suggestions (auto-complete)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Rich structured queries (filter, select, sort) that combines with search</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Scoring profiles to model search result relevance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Geo-spatial support integrated in filtering, sorting and </a:t>
            </a:r>
            <a:r>
              <a:rPr lang="en-US" sz="4000" dirty="0" smtClean="0">
                <a:latin typeface="Segoe UI Light" panose="020B0502040204020203" pitchFamily="34" charset="0"/>
                <a:cs typeface="Segoe UI Light" panose="020B0502040204020203" pitchFamily="34" charset="0"/>
              </a:rPr>
              <a:t>ranking</a:t>
            </a:r>
            <a:endParaRPr lang="en-US" sz="4000" dirty="0">
              <a:latin typeface="Segoe UI Light" panose="020B0502040204020203" pitchFamily="34" charset="0"/>
              <a:cs typeface="Segoe UI Light" panose="020B0502040204020203" pitchFamily="34" charset="0"/>
            </a:endParaRP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9359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199225"/>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429001"/>
            <a:ext cx="12192000" cy="71948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9525" y="4148489"/>
            <a:ext cx="12192000" cy="123203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1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0"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68580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defRPr/>
            </a:pPr>
            <a:r>
              <a:rPr sz="6000" dirty="0">
                <a:solidFill>
                  <a:schemeClr val="bg1"/>
                </a:solidFill>
              </a:rPr>
              <a:t>What does Azure Search cost?</a:t>
            </a:r>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259956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537839" y="3291947"/>
            <a:ext cx="3457593" cy="2589144"/>
            <a:chOff x="3876643" y="2553040"/>
            <a:chExt cx="3457593" cy="2589144"/>
          </a:xfrm>
        </p:grpSpPr>
        <p:sp>
          <p:nvSpPr>
            <p:cNvPr id="7" name="Rectangle 6"/>
            <p:cNvSpPr/>
            <p:nvPr/>
          </p:nvSpPr>
          <p:spPr>
            <a:xfrm>
              <a:off x="3876643" y="4284934"/>
              <a:ext cx="857250" cy="857250"/>
            </a:xfrm>
            <a:prstGeom prst="rect">
              <a:avLst/>
            </a:prstGeom>
            <a:solidFill>
              <a:srgbClr val="9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743424" y="4284934"/>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4743424" y="3421899"/>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876643" y="3418987"/>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5610205"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5610205"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6476986"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6476986"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4743424"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876643"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5610205"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6476986"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0" name="TextBox 19"/>
          <p:cNvSpPr txBox="1"/>
          <p:nvPr/>
        </p:nvSpPr>
        <p:spPr>
          <a:xfrm>
            <a:off x="3890068" y="5946954"/>
            <a:ext cx="4753134"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Partitions</a:t>
            </a:r>
          </a:p>
          <a:p>
            <a:pPr algn="ctr"/>
            <a:r>
              <a:rPr lang="en-US" sz="2400" dirty="0">
                <a:solidFill>
                  <a:schemeClr val="bg1"/>
                </a:solidFill>
                <a:latin typeface="Segoe UI Light" panose="020B0502040204020203" pitchFamily="34" charset="0"/>
                <a:cs typeface="Segoe UI Light" panose="020B0502040204020203" pitchFamily="34" charset="0"/>
              </a:rPr>
              <a:t>(more documents, more storage)</a:t>
            </a:r>
          </a:p>
        </p:txBody>
      </p:sp>
      <p:sp>
        <p:nvSpPr>
          <p:cNvPr id="21" name="TextBox 20"/>
          <p:cNvSpPr txBox="1"/>
          <p:nvPr/>
        </p:nvSpPr>
        <p:spPr>
          <a:xfrm rot="16200000">
            <a:off x="1959318" y="4243238"/>
            <a:ext cx="4274412"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Replicas</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(more queries, more HA)</a:t>
            </a:r>
          </a:p>
        </p:txBody>
      </p:sp>
      <p:sp>
        <p:nvSpPr>
          <p:cNvPr id="26" name="TextBox 25"/>
          <p:cNvSpPr txBox="1"/>
          <p:nvPr/>
        </p:nvSpPr>
        <p:spPr>
          <a:xfrm>
            <a:off x="0" y="902684"/>
            <a:ext cx="12192000" cy="1852531"/>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3600" dirty="0" smtClean="0">
                <a:solidFill>
                  <a:schemeClr val="bg1"/>
                </a:solidFill>
                <a:latin typeface="+mj-lt"/>
              </a:rPr>
              <a:t>Capacity </a:t>
            </a:r>
            <a:r>
              <a:rPr lang="en-US" sz="3600" dirty="0">
                <a:solidFill>
                  <a:schemeClr val="bg1"/>
                </a:solidFill>
                <a:latin typeface="+mj-lt"/>
              </a:rPr>
              <a:t>Units are combinable</a:t>
            </a:r>
          </a:p>
          <a:p>
            <a:pPr marL="252000"/>
            <a:r>
              <a:rPr lang="en-US" sz="3600" dirty="0">
                <a:solidFill>
                  <a:schemeClr val="bg1"/>
                </a:solidFill>
                <a:latin typeface="+mj-lt"/>
              </a:rPr>
              <a:t>Search units stack horizontally and vertically</a:t>
            </a: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Pricing principles</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555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0" y="0"/>
            <a:ext cx="12192000" cy="6858000"/>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spcBef>
                <a:spcPts val="1200"/>
              </a:spcBef>
              <a:spcAft>
                <a:spcPts val="0"/>
              </a:spcAft>
            </a:pPr>
            <a:r>
              <a:rPr lang="en-US" sz="4800" dirty="0" smtClean="0">
                <a:solidFill>
                  <a:schemeClr val="bg1"/>
                </a:solidFill>
                <a:latin typeface="+mj-lt"/>
              </a:rPr>
              <a:t>15MM </a:t>
            </a:r>
            <a:r>
              <a:rPr lang="en-US" sz="4800" dirty="0">
                <a:solidFill>
                  <a:schemeClr val="bg1"/>
                </a:solidFill>
                <a:latin typeface="+mj-lt"/>
              </a:rPr>
              <a:t>documents</a:t>
            </a:r>
          </a:p>
          <a:p>
            <a:pPr marL="252000">
              <a:spcBef>
                <a:spcPts val="1200"/>
              </a:spcBef>
              <a:spcAft>
                <a:spcPts val="0"/>
              </a:spcAft>
            </a:pPr>
            <a:r>
              <a:rPr lang="en-US" sz="4800" dirty="0" smtClean="0">
                <a:solidFill>
                  <a:schemeClr val="bg1"/>
                </a:solidFill>
                <a:latin typeface="+mj-lt"/>
              </a:rPr>
              <a:t>25GB </a:t>
            </a:r>
            <a:r>
              <a:rPr lang="en-US" sz="4800" dirty="0">
                <a:solidFill>
                  <a:schemeClr val="bg1"/>
                </a:solidFill>
                <a:latin typeface="+mj-lt"/>
              </a:rPr>
              <a:t>database storage</a:t>
            </a:r>
          </a:p>
          <a:p>
            <a:pPr marL="252000">
              <a:spcBef>
                <a:spcPts val="1200"/>
              </a:spcBef>
              <a:spcAft>
                <a:spcPts val="0"/>
              </a:spcAft>
            </a:pPr>
            <a:r>
              <a:rPr lang="en-US" sz="4800" dirty="0" smtClean="0">
                <a:solidFill>
                  <a:schemeClr val="bg1"/>
                </a:solidFill>
                <a:latin typeface="+mj-lt"/>
              </a:rPr>
              <a:t>15 queries </a:t>
            </a:r>
            <a:r>
              <a:rPr lang="en-US" sz="4800" dirty="0">
                <a:solidFill>
                  <a:schemeClr val="bg1"/>
                </a:solidFill>
                <a:latin typeface="+mj-lt"/>
              </a:rPr>
              <a:t>per </a:t>
            </a:r>
            <a:r>
              <a:rPr lang="en-US" sz="4800" dirty="0" smtClean="0">
                <a:solidFill>
                  <a:schemeClr val="bg1"/>
                </a:solidFill>
                <a:latin typeface="+mj-lt"/>
              </a:rPr>
              <a:t>second</a:t>
            </a:r>
            <a:endParaRPr lang="en-US" sz="4800" dirty="0">
              <a:solidFill>
                <a:schemeClr val="bg1"/>
              </a:solidFill>
              <a:latin typeface="+mj-lt"/>
            </a:endParaRPr>
          </a:p>
          <a:p>
            <a:pPr marL="252000">
              <a:spcBef>
                <a:spcPts val="1200"/>
              </a:spcBef>
              <a:spcAft>
                <a:spcPts val="0"/>
              </a:spcAft>
            </a:pPr>
            <a:r>
              <a:rPr lang="en-US" sz="4800" dirty="0">
                <a:solidFill>
                  <a:schemeClr val="bg1"/>
                </a:solidFill>
                <a:latin typeface="+mj-lt"/>
              </a:rPr>
              <a:t>$</a:t>
            </a:r>
            <a:r>
              <a:rPr lang="en-US" sz="4800" dirty="0" smtClean="0">
                <a:solidFill>
                  <a:schemeClr val="bg1"/>
                </a:solidFill>
                <a:latin typeface="+mj-lt"/>
              </a:rPr>
              <a:t>250.00/month</a:t>
            </a:r>
            <a:endParaRPr lang="en-US" sz="4800" dirty="0">
              <a:solidFill>
                <a:schemeClr val="bg1"/>
              </a:solidFill>
              <a:latin typeface="+mj-lt"/>
            </a:endParaRP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sv-SE" dirty="0" smtClean="0"/>
              <a:t>Azure </a:t>
            </a:r>
            <a:r>
              <a:rPr lang="sv-SE" dirty="0" err="1" smtClean="0"/>
              <a:t>Search</a:t>
            </a:r>
            <a:r>
              <a:rPr lang="sv-SE" dirty="0" smtClean="0"/>
              <a:t> Standard Offer</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
        <p:nvSpPr>
          <p:cNvPr id="22" name="TextBox 21"/>
          <p:cNvSpPr txBox="1"/>
          <p:nvPr/>
        </p:nvSpPr>
        <p:spPr>
          <a:xfrm>
            <a:off x="9525" y="6057782"/>
            <a:ext cx="12192000" cy="800217"/>
          </a:xfrm>
          <a:prstGeom prst="rect">
            <a:avLst/>
          </a:prstGeom>
          <a:noFill/>
        </p:spPr>
        <p:txBody>
          <a:bodyPr wrap="square" rtlCol="0" anchor="b">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2400" dirty="0">
                <a:solidFill>
                  <a:schemeClr val="bg1"/>
                </a:solidFill>
                <a:latin typeface="+mj-lt"/>
              </a:rPr>
              <a:t>Document count and throughput based on benchmark index and queries.</a:t>
            </a:r>
          </a:p>
          <a:p>
            <a:pPr marL="252000"/>
            <a:r>
              <a:rPr lang="en-US" sz="2400" dirty="0" smtClean="0">
                <a:solidFill>
                  <a:schemeClr val="bg1"/>
                </a:solidFill>
                <a:latin typeface="+mj-lt"/>
              </a:rPr>
              <a:t>Discounted 50% for Preview.</a:t>
            </a:r>
            <a:endParaRPr lang="en-US" sz="2400" dirty="0">
              <a:solidFill>
                <a:schemeClr val="bg1"/>
              </a:solidFill>
              <a:latin typeface="+mj-lt"/>
            </a:endParaRPr>
          </a:p>
        </p:txBody>
      </p:sp>
    </p:spTree>
    <p:extLst>
      <p:ext uri="{BB962C8B-B14F-4D97-AF65-F5344CB8AC3E}">
        <p14:creationId xmlns:p14="http://schemas.microsoft.com/office/powerpoint/2010/main" val="1453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0" y="0"/>
            <a:ext cx="12192000" cy="6858000"/>
          </a:xfrm>
        </p:spPr>
        <p:txBody>
          <a:bodyPr/>
          <a:lstStyle/>
          <a:p>
            <a:pPr>
              <a:lnSpc>
                <a:spcPct val="100000"/>
              </a:lnSpc>
              <a:spcBef>
                <a:spcPts val="0"/>
              </a:spcBef>
            </a:pPr>
            <a:r>
              <a:rPr lang="en-US" dirty="0" smtClean="0"/>
              <a:t>Architecture</a:t>
            </a:r>
            <a:endParaRPr lang="en-US" dirty="0"/>
          </a:p>
        </p:txBody>
      </p:sp>
      <p:sp>
        <p:nvSpPr>
          <p:cNvPr id="3" name="Title 2"/>
          <p:cNvSpPr>
            <a:spLocks noGrp="1"/>
          </p:cNvSpPr>
          <p:nvPr>
            <p:ph type="ctrTitle" idx="4294967295"/>
          </p:nvPr>
        </p:nvSpPr>
        <p:spPr>
          <a:xfrm>
            <a:off x="0" y="0"/>
            <a:ext cx="12192000" cy="925513"/>
          </a:xfrm>
        </p:spPr>
        <p:txBody>
          <a:bodyPr/>
          <a:lstStyle/>
          <a:p>
            <a:r>
              <a:rPr lang="en-US" dirty="0">
                <a:solidFill>
                  <a:schemeClr val="bg1"/>
                </a:solidFill>
              </a:rPr>
              <a:t>Microsoft </a:t>
            </a:r>
            <a:r>
              <a:rPr lang="en-US" dirty="0" smtClean="0">
                <a:solidFill>
                  <a:schemeClr val="bg1"/>
                </a:solidFill>
              </a:rPr>
              <a:t>Azure SQL </a:t>
            </a:r>
            <a:r>
              <a:rPr lang="en-US" dirty="0">
                <a:solidFill>
                  <a:schemeClr val="bg1"/>
                </a:solidFill>
              </a:rPr>
              <a:t>Database</a:t>
            </a:r>
          </a:p>
        </p:txBody>
      </p:sp>
      <p:sp>
        <p:nvSpPr>
          <p:cNvPr id="5" name="Subtitle 3"/>
          <p:cNvSpPr txBox="1">
            <a:spLocks/>
          </p:cNvSpPr>
          <p:nvPr/>
        </p:nvSpPr>
        <p:spPr>
          <a:xfrm>
            <a:off x="0" y="1722922"/>
            <a:ext cx="12192000" cy="513507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3200" smtClean="0"/>
              <a:t>Starting with the basics</a:t>
            </a:r>
            <a:endParaRPr lang="en-US" sz="3200" dirty="0"/>
          </a:p>
        </p:txBody>
      </p:sp>
    </p:spTree>
    <p:extLst>
      <p:ext uri="{BB962C8B-B14F-4D97-AF65-F5344CB8AC3E}">
        <p14:creationId xmlns:p14="http://schemas.microsoft.com/office/powerpoint/2010/main" val="2617535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smtClean="0"/>
              <a:t>Azure </a:t>
            </a:r>
            <a:r>
              <a:rPr lang="sv-SE" sz="4400" dirty="0" err="1" smtClean="0"/>
              <a:t>Search</a:t>
            </a:r>
            <a:r>
              <a:rPr lang="sv-SE" sz="4400" dirty="0" smtClean="0"/>
              <a:t> </a:t>
            </a:r>
            <a:r>
              <a:rPr lang="sv-SE" sz="4400" dirty="0" err="1" smtClean="0"/>
              <a:t>walkthrough</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0648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380"/>
          <a:stretch/>
        </p:blipFill>
        <p:spPr>
          <a:xfrm>
            <a:off x="307428" y="714254"/>
            <a:ext cx="10537437"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pic>
        <p:nvPicPr>
          <p:cNvPr id="7" name="Picture 6"/>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37791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35609"/>
          <a:stretch/>
        </p:blipFill>
        <p:spPr>
          <a:xfrm>
            <a:off x="307428" y="714254"/>
            <a:ext cx="7705749" cy="6025626"/>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31287194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6411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398030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2820" y="4436142"/>
            <a:ext cx="1219099" cy="609550"/>
          </a:xfrm>
          <a:prstGeom prst="rect">
            <a:avLst/>
          </a:prstGeom>
          <a:ln>
            <a:noFill/>
          </a:ln>
        </p:spPr>
      </p:pic>
      <p:sp>
        <p:nvSpPr>
          <p:cNvPr id="4" name="Rectangle 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136079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2"/>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347929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72077" y="905643"/>
            <a:ext cx="7847847" cy="5046715"/>
            <a:chOff x="151957" y="905643"/>
            <a:chExt cx="7847847" cy="5046715"/>
          </a:xfrm>
        </p:grpSpPr>
        <p:sp>
          <p:nvSpPr>
            <p:cNvPr id="35" name="矩形 34"/>
            <p:cNvSpPr/>
            <p:nvPr/>
          </p:nvSpPr>
          <p:spPr>
            <a:xfrm>
              <a:off x="4729475" y="1200560"/>
              <a:ext cx="266919" cy="519011"/>
            </a:xfrm>
            <a:prstGeom prst="rect">
              <a:avLst/>
            </a:prstGeom>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36" name="矩形 35"/>
            <p:cNvSpPr/>
            <p:nvPr/>
          </p:nvSpPr>
          <p:spPr>
            <a:xfrm>
              <a:off x="5696262" y="4242692"/>
              <a:ext cx="266919" cy="519012"/>
            </a:xfrm>
            <a:prstGeom prst="rect">
              <a:avLst/>
            </a:prstGeom>
            <a:noFill/>
            <a:ln>
              <a:noFill/>
            </a:ln>
          </p:spPr>
          <p:txBody>
            <a:bodyPr wrap="none">
              <a:noAutofit/>
            </a:bodyPr>
            <a:lstStyle/>
            <a:p>
              <a:pPr defTabSz="1218387"/>
              <a:endParaRPr lang="zh-CN" altLang="en-US" sz="1699" kern="0" dirty="0">
                <a:solidFill>
                  <a:srgbClr val="FFFFFF"/>
                </a:solidFill>
                <a:latin typeface="+mj-lt"/>
                <a:ea typeface="微软雅黑" pitchFamily="34" charset="-122"/>
                <a:cs typeface="Segoe UI" pitchFamily="34" charset="0"/>
              </a:endParaRPr>
            </a:p>
          </p:txBody>
        </p:sp>
        <p:sp>
          <p:nvSpPr>
            <p:cNvPr id="4" name="矩形 3"/>
            <p:cNvSpPr/>
            <p:nvPr/>
          </p:nvSpPr>
          <p:spPr>
            <a:xfrm>
              <a:off x="157431" y="905643"/>
              <a:ext cx="3805414" cy="24062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Device  Explosion</a:t>
              </a:r>
            </a:p>
          </p:txBody>
        </p:sp>
        <p:sp>
          <p:nvSpPr>
            <p:cNvPr id="19" name="TextBox 18"/>
            <p:cNvSpPr txBox="1"/>
            <p:nvPr/>
          </p:nvSpPr>
          <p:spPr>
            <a:xfrm>
              <a:off x="157133" y="1991551"/>
              <a:ext cx="3234347" cy="1320373"/>
            </a:xfrm>
            <a:prstGeom prst="rect">
              <a:avLst/>
            </a:prstGeom>
            <a:noFill/>
          </p:spPr>
          <p:txBody>
            <a:bodyPr wrap="square" lIns="0" tIns="0" rIns="0" bIns="0" rtlCol="0" anchor="ctr">
              <a:noAutofit/>
            </a:bodyPr>
            <a:lstStyle/>
            <a:p>
              <a:pPr algn="r" defTabSz="571076">
                <a:lnSpc>
                  <a:spcPct val="9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&gt;5.5 </a:t>
              </a:r>
              <a:r>
                <a:rPr lang="en-US" sz="2000" dirty="0" smtClean="0">
                  <a:solidFill>
                    <a:srgbClr val="FFFFFF">
                      <a:alpha val="99000"/>
                    </a:srgbClr>
                  </a:solidFill>
                  <a:latin typeface="+mj-lt"/>
                  <a:ea typeface="Segoe UI" pitchFamily="34" charset="0"/>
                  <a:cs typeface="Segoe UI" pitchFamily="34" charset="0"/>
                </a:rPr>
                <a:t>billion</a:t>
              </a:r>
              <a:br>
                <a:rPr lang="en-US" sz="2000" dirty="0" smtClean="0">
                  <a:solidFill>
                    <a:srgbClr val="FFFFFF">
                      <a:alpha val="99000"/>
                    </a:srgbClr>
                  </a:solidFill>
                  <a:latin typeface="+mj-lt"/>
                  <a:ea typeface="Segoe UI" pitchFamily="34" charset="0"/>
                  <a:cs typeface="Segoe UI" pitchFamily="34" charset="0"/>
                </a:rPr>
              </a:br>
              <a:r>
                <a:rPr lang="en-US" sz="2000" dirty="0" smtClean="0">
                  <a:solidFill>
                    <a:srgbClr val="FFFFFF">
                      <a:alpha val="99000"/>
                    </a:srgbClr>
                  </a:solidFill>
                  <a:latin typeface="+mj-lt"/>
                  <a:ea typeface="Segoe UI" pitchFamily="34" charset="0"/>
                  <a:cs typeface="Segoe UI" pitchFamily="34" charset="0"/>
                </a:rPr>
                <a:t>(</a:t>
              </a:r>
              <a:r>
                <a:rPr lang="en-US" sz="2000" dirty="0">
                  <a:solidFill>
                    <a:srgbClr val="FFFFFF">
                      <a:alpha val="99000"/>
                    </a:srgbClr>
                  </a:solidFill>
                  <a:latin typeface="+mj-lt"/>
                  <a:ea typeface="Segoe UI" pitchFamily="34" charset="0"/>
                  <a:cs typeface="Segoe UI" pitchFamily="34" charset="0"/>
                </a:rPr>
                <a:t>70+% </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of global population</a:t>
              </a:r>
              <a:r>
                <a:rPr lang="en-US" sz="2000" dirty="0">
                  <a:solidFill>
                    <a:srgbClr val="FFFFFF">
                      <a:alpha val="99000"/>
                    </a:srgbClr>
                  </a:solidFill>
                  <a:latin typeface="+mj-lt"/>
                  <a:ea typeface="Segoe UI" pitchFamily="34" charset="0"/>
                  <a:cs typeface="Segoe UI" pitchFamily="34" charset="0"/>
                </a:rPr>
                <a:t>)</a:t>
              </a:r>
            </a:p>
          </p:txBody>
        </p:sp>
        <p:sp>
          <p:nvSpPr>
            <p:cNvPr id="34" name="矩形 33"/>
            <p:cNvSpPr/>
            <p:nvPr/>
          </p:nvSpPr>
          <p:spPr>
            <a:xfrm>
              <a:off x="157133" y="1244080"/>
              <a:ext cx="266919" cy="519011"/>
            </a:xfrm>
            <a:prstGeom prst="rect">
              <a:avLst/>
            </a:prstGeom>
          </p:spPr>
          <p:txBody>
            <a:bodyPr wrap="none">
              <a:noAutofit/>
            </a:bodyPr>
            <a:lstStyle/>
            <a:p>
              <a:pPr defTabSz="1218387"/>
              <a:endParaRPr lang="zh-CN" altLang="en-US" sz="1699" dirty="0">
                <a:solidFill>
                  <a:srgbClr val="FFFFFF"/>
                </a:solidFill>
                <a:latin typeface="+mj-lt"/>
                <a:ea typeface="微软雅黑" pitchFamily="34" charset="-122"/>
              </a:endParaRPr>
            </a:p>
          </p:txBody>
        </p:sp>
        <p:sp>
          <p:nvSpPr>
            <p:cNvPr id="29" name="Down Arrow 19"/>
            <p:cNvSpPr/>
            <p:nvPr/>
          </p:nvSpPr>
          <p:spPr bwMode="auto">
            <a:xfrm flipV="1">
              <a:off x="3391481" y="1991550"/>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5" name="矩形 4"/>
            <p:cNvSpPr/>
            <p:nvPr/>
          </p:nvSpPr>
          <p:spPr>
            <a:xfrm>
              <a:off x="4158342" y="905643"/>
              <a:ext cx="3837824" cy="24156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Social Networks</a:t>
              </a:r>
            </a:p>
          </p:txBody>
        </p:sp>
        <p:sp>
          <p:nvSpPr>
            <p:cNvPr id="20" name="TextBox 19"/>
            <p:cNvSpPr txBox="1"/>
            <p:nvPr/>
          </p:nvSpPr>
          <p:spPr>
            <a:xfrm>
              <a:off x="4158342" y="2007730"/>
              <a:ext cx="3266459" cy="1310201"/>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a:t>
              </a:r>
              <a:r>
                <a:rPr lang="en-US" altLang="zh-CN" sz="2000" dirty="0">
                  <a:solidFill>
                    <a:srgbClr val="FFFFFF">
                      <a:alpha val="99000"/>
                    </a:srgbClr>
                  </a:solidFill>
                  <a:latin typeface="+mj-lt"/>
                  <a:ea typeface="Segoe UI" pitchFamily="34" charset="0"/>
                  <a:cs typeface="Segoe UI" pitchFamily="34" charset="0"/>
                </a:rPr>
                <a:t>2</a:t>
              </a:r>
              <a:r>
                <a:rPr lang="zh-CN" altLang="en-US" sz="2000" dirty="0">
                  <a:solidFill>
                    <a:srgbClr val="FFFFFF">
                      <a:alpha val="99000"/>
                    </a:srgbClr>
                  </a:solidFill>
                  <a:latin typeface="+mj-lt"/>
                  <a:ea typeface="Segoe UI" pitchFamily="34" charset="0"/>
                  <a:cs typeface="Segoe UI" pitchFamily="34" charset="0"/>
                </a:rPr>
                <a:t> </a:t>
              </a:r>
              <a:r>
                <a:rPr lang="en-US" altLang="zh-CN" sz="2000" dirty="0">
                  <a:solidFill>
                    <a:srgbClr val="FFFFFF">
                      <a:alpha val="99000"/>
                    </a:srgbClr>
                  </a:solidFill>
                  <a:latin typeface="+mj-lt"/>
                  <a:ea typeface="Segoe UI" pitchFamily="34" charset="0"/>
                  <a:cs typeface="Segoe UI" pitchFamily="34" charset="0"/>
                </a:rPr>
                <a:t>billion</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users</a:t>
              </a:r>
            </a:p>
          </p:txBody>
        </p:sp>
        <p:sp>
          <p:nvSpPr>
            <p:cNvPr id="23" name="Down Arrow 19"/>
            <p:cNvSpPr/>
            <p:nvPr/>
          </p:nvSpPr>
          <p:spPr bwMode="auto">
            <a:xfrm flipV="1">
              <a:off x="7424802" y="2010966"/>
              <a:ext cx="571364" cy="131231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7" name="矩形 6"/>
            <p:cNvSpPr/>
            <p:nvPr/>
          </p:nvSpPr>
          <p:spPr>
            <a:xfrm>
              <a:off x="154694" y="3540384"/>
              <a:ext cx="3805414" cy="2407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Ubiquitous Connection</a:t>
              </a:r>
            </a:p>
          </p:txBody>
        </p:sp>
        <p:sp>
          <p:nvSpPr>
            <p:cNvPr id="28" name="TextBox 27"/>
            <p:cNvSpPr txBox="1"/>
            <p:nvPr/>
          </p:nvSpPr>
          <p:spPr>
            <a:xfrm>
              <a:off x="151957" y="4622683"/>
              <a:ext cx="3244292" cy="132544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Web </a:t>
              </a:r>
              <a:r>
                <a:rPr lang="en-US" altLang="zh-CN" sz="2000" dirty="0">
                  <a:solidFill>
                    <a:srgbClr val="FFFFFF">
                      <a:alpha val="99000"/>
                    </a:srgbClr>
                  </a:solidFill>
                  <a:latin typeface="+mj-lt"/>
                  <a:ea typeface="Segoe UI" pitchFamily="34" charset="0"/>
                  <a:cs typeface="Segoe UI" pitchFamily="34" charset="0"/>
                </a:rPr>
                <a:t>traffic</a:t>
              </a:r>
              <a:endParaRPr lang="en-US" sz="2000" dirty="0">
                <a:solidFill>
                  <a:srgbClr val="FFFFFF">
                    <a:alpha val="99000"/>
                  </a:srgbClr>
                </a:solidFill>
                <a:latin typeface="+mj-lt"/>
                <a:ea typeface="Segoe UI" pitchFamily="34" charset="0"/>
                <a:cs typeface="Segoe UI" pitchFamily="34" charset="0"/>
              </a:endParaRP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2010</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130 exabyte (10 E18)</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2015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1.6 zettabyte (10 E21) </a:t>
              </a:r>
            </a:p>
          </p:txBody>
        </p:sp>
        <p:sp>
          <p:nvSpPr>
            <p:cNvPr id="24" name="Down Arrow 19"/>
            <p:cNvSpPr/>
            <p:nvPr/>
          </p:nvSpPr>
          <p:spPr bwMode="auto">
            <a:xfrm flipV="1">
              <a:off x="3391481" y="4626034"/>
              <a:ext cx="571364" cy="132209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6" name="矩形 5"/>
            <p:cNvSpPr/>
            <p:nvPr/>
          </p:nvSpPr>
          <p:spPr>
            <a:xfrm>
              <a:off x="4154704" y="3540384"/>
              <a:ext cx="3837827" cy="2407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19" tIns="89619" rIns="89619" bIns="89619" numCol="1" rtlCol="0" anchor="t"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Sensor Networks</a:t>
              </a:r>
            </a:p>
          </p:txBody>
        </p:sp>
        <p:sp>
          <p:nvSpPr>
            <p:cNvPr id="26" name="TextBox 25"/>
            <p:cNvSpPr txBox="1"/>
            <p:nvPr/>
          </p:nvSpPr>
          <p:spPr>
            <a:xfrm>
              <a:off x="4154704" y="4630269"/>
              <a:ext cx="3273736" cy="1317856"/>
            </a:xfrm>
            <a:prstGeom prst="rect">
              <a:avLst/>
            </a:prstGeom>
            <a:noFill/>
            <a:ln>
              <a:noFill/>
            </a:ln>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&gt;10 </a:t>
              </a:r>
              <a:r>
                <a:rPr lang="en-US" sz="2000" dirty="0" smtClean="0">
                  <a:solidFill>
                    <a:srgbClr val="FFFFFF">
                      <a:alpha val="99000"/>
                    </a:srgbClr>
                  </a:solidFill>
                  <a:latin typeface="+mj-lt"/>
                  <a:ea typeface="Segoe UI" pitchFamily="34" charset="0"/>
                  <a:cs typeface="Segoe UI" pitchFamily="34" charset="0"/>
                </a:rPr>
                <a:t>billion </a:t>
              </a:r>
              <a:endParaRPr lang="en-US" sz="2000" dirty="0">
                <a:solidFill>
                  <a:srgbClr val="FFFFFF">
                    <a:alpha val="99000"/>
                  </a:srgbClr>
                </a:solidFill>
                <a:latin typeface="+mj-lt"/>
                <a:ea typeface="Segoe UI" pitchFamily="34" charset="0"/>
                <a:cs typeface="Segoe UI" pitchFamily="34" charset="0"/>
              </a:endParaRPr>
            </a:p>
          </p:txBody>
        </p:sp>
        <p:sp>
          <p:nvSpPr>
            <p:cNvPr id="25" name="Down Arrow 19"/>
            <p:cNvSpPr/>
            <p:nvPr/>
          </p:nvSpPr>
          <p:spPr bwMode="auto">
            <a:xfrm flipV="1">
              <a:off x="7428440" y="4630268"/>
              <a:ext cx="571364" cy="1322090"/>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Big Data – Key trends</a:t>
            </a:r>
            <a:endParaRPr lang="en-US" sz="2800" dirty="0"/>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20645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178290" y="2223013"/>
            <a:ext cx="7835419" cy="2411974"/>
            <a:chOff x="2900045" y="1936868"/>
            <a:chExt cx="7835419" cy="2411974"/>
          </a:xfrm>
        </p:grpSpPr>
        <p:sp>
          <p:nvSpPr>
            <p:cNvPr id="8" name="矩形 7"/>
            <p:cNvSpPr/>
            <p:nvPr/>
          </p:nvSpPr>
          <p:spPr>
            <a:xfrm>
              <a:off x="2905323" y="1939715"/>
              <a:ext cx="3837823" cy="240628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Cheap Storage</a:t>
              </a:r>
            </a:p>
          </p:txBody>
        </p:sp>
        <p:sp>
          <p:nvSpPr>
            <p:cNvPr id="32" name="TextBox 31"/>
            <p:cNvSpPr txBox="1"/>
            <p:nvPr/>
          </p:nvSpPr>
          <p:spPr>
            <a:xfrm>
              <a:off x="2900045" y="1939714"/>
              <a:ext cx="3277016" cy="1325962"/>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sz="2000" dirty="0">
                  <a:solidFill>
                    <a:srgbClr val="FFFFFF">
                      <a:alpha val="99000"/>
                    </a:srgbClr>
                  </a:solidFill>
                  <a:latin typeface="+mj-lt"/>
                  <a:ea typeface="Segoe UI" pitchFamily="34" charset="0"/>
                  <a:cs typeface="Segoe UI" pitchFamily="34" charset="0"/>
                </a:rPr>
                <a:t>$100 gets you 3 million times more storage in 30 </a:t>
              </a:r>
              <a:r>
                <a:rPr lang="en-US" sz="2000" dirty="0" smtClean="0">
                  <a:solidFill>
                    <a:srgbClr val="FFFFFF">
                      <a:alpha val="99000"/>
                    </a:srgbClr>
                  </a:solidFill>
                  <a:latin typeface="+mj-lt"/>
                  <a:ea typeface="Segoe UI" pitchFamily="34" charset="0"/>
                  <a:cs typeface="Segoe UI" pitchFamily="34" charset="0"/>
                </a:rPr>
                <a:t>years</a:t>
              </a:r>
              <a:endParaRPr lang="en-US" sz="2000" dirty="0">
                <a:solidFill>
                  <a:srgbClr val="FFFFFF">
                    <a:alpha val="99000"/>
                  </a:srgbClr>
                </a:solidFill>
                <a:latin typeface="+mj-lt"/>
                <a:ea typeface="Segoe UI" pitchFamily="34" charset="0"/>
                <a:cs typeface="Segoe UI" pitchFamily="34" charset="0"/>
              </a:endParaRPr>
            </a:p>
          </p:txBody>
        </p:sp>
        <p:sp>
          <p:nvSpPr>
            <p:cNvPr id="30" name="Down Arrow 19"/>
            <p:cNvSpPr/>
            <p:nvPr/>
          </p:nvSpPr>
          <p:spPr bwMode="auto">
            <a:xfrm rot="10800000" flipV="1">
              <a:off x="6177062" y="1939715"/>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sp>
          <p:nvSpPr>
            <p:cNvPr id="9" name="矩形 8"/>
            <p:cNvSpPr/>
            <p:nvPr/>
          </p:nvSpPr>
          <p:spPr>
            <a:xfrm>
              <a:off x="6897637" y="1941100"/>
              <a:ext cx="3837827" cy="240774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89619" rIns="91375" bIns="89619" numCol="1" rtlCol="0" anchor="b" anchorCtr="0" compatLnSpc="1">
              <a:prstTxWarp prst="textNoShape">
                <a:avLst/>
              </a:prstTxWarp>
              <a:noAutofit/>
            </a:bodyPr>
            <a:lstStyle/>
            <a:p>
              <a:pPr defTabSz="1071024" fontAlgn="base">
                <a:lnSpc>
                  <a:spcPct val="80000"/>
                </a:lnSpc>
                <a:spcBef>
                  <a:spcPct val="0"/>
                </a:spcBef>
                <a:spcAft>
                  <a:spcPct val="0"/>
                </a:spcAft>
              </a:pPr>
              <a:r>
                <a:rPr lang="en-US" altLang="zh-CN" sz="2900" kern="0" dirty="0">
                  <a:gradFill>
                    <a:gsLst>
                      <a:gs pos="0">
                        <a:sysClr val="window" lastClr="FFFFFF"/>
                      </a:gs>
                      <a:gs pos="100000">
                        <a:sysClr val="window" lastClr="FFFFFF"/>
                      </a:gs>
                    </a:gsLst>
                    <a:lin ang="16200000" scaled="0"/>
                  </a:gradFill>
                  <a:latin typeface="+mj-lt"/>
                  <a:ea typeface="Segoe UI" pitchFamily="34" charset="0"/>
                  <a:cs typeface="Segoe UI" pitchFamily="34" charset="0"/>
                </a:rPr>
                <a:t>Inexpensive Computing</a:t>
              </a:r>
            </a:p>
          </p:txBody>
        </p:sp>
        <p:sp>
          <p:nvSpPr>
            <p:cNvPr id="33" name="TextBox 32"/>
            <p:cNvSpPr txBox="1"/>
            <p:nvPr/>
          </p:nvSpPr>
          <p:spPr>
            <a:xfrm>
              <a:off x="6897638" y="1936868"/>
              <a:ext cx="3271026" cy="1330193"/>
            </a:xfrm>
            <a:prstGeom prst="rect">
              <a:avLst/>
            </a:prstGeom>
            <a:noFill/>
          </p:spPr>
          <p:txBody>
            <a:bodyPr wrap="square" lIns="0" tIns="0" rIns="0" bIns="0" rtlCol="0" anchor="ctr">
              <a:noAutofit/>
            </a:bodyPr>
            <a:lstStyle/>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1980 </a:t>
              </a:r>
              <a:r>
                <a:rPr lang="en-US" sz="2000" dirty="0">
                  <a:solidFill>
                    <a:srgbClr val="FFFFFF">
                      <a:alpha val="99000"/>
                    </a:srgbClr>
                  </a:solidFill>
                  <a:latin typeface="+mj-lt"/>
                  <a:ea typeface="Segoe UI" pitchFamily="34" charset="0"/>
                  <a:cs typeface="Segoe UI" pitchFamily="34" charset="0"/>
                </a:rPr>
                <a:t>10 MIPS/$ </a:t>
              </a:r>
            </a:p>
            <a:p>
              <a:pPr algn="r" defTabSz="571076">
                <a:lnSpc>
                  <a:spcPct val="80000"/>
                </a:lnSpc>
                <a:spcBef>
                  <a:spcPct val="20000"/>
                </a:spcBef>
                <a:buClr>
                  <a:srgbClr val="0071BC"/>
                </a:buClr>
                <a:buSzPct val="90000"/>
              </a:pPr>
              <a:r>
                <a:rPr lang="en-US" altLang="zh-CN" sz="2000" dirty="0">
                  <a:solidFill>
                    <a:srgbClr val="FFFFFF">
                      <a:alpha val="99000"/>
                    </a:srgbClr>
                  </a:solidFill>
                  <a:latin typeface="+mj-lt"/>
                  <a:ea typeface="Segoe UI" pitchFamily="34" charset="0"/>
                  <a:cs typeface="Segoe UI" pitchFamily="34" charset="0"/>
                </a:rPr>
                <a:t>2005</a:t>
              </a:r>
              <a:r>
                <a:rPr lang="zh-CN" altLang="en-US" sz="2000" dirty="0">
                  <a:solidFill>
                    <a:srgbClr val="FFFFFF">
                      <a:alpha val="99000"/>
                    </a:srgbClr>
                  </a:solidFill>
                  <a:latin typeface="+mj-lt"/>
                  <a:ea typeface="Segoe UI" pitchFamily="34" charset="0"/>
                  <a:cs typeface="Segoe UI" pitchFamily="34" charset="0"/>
                </a:rPr>
                <a:t> </a:t>
              </a:r>
              <a:r>
                <a:rPr lang="en-US" sz="2000" dirty="0">
                  <a:solidFill>
                    <a:srgbClr val="FFFFFF">
                      <a:alpha val="99000"/>
                    </a:srgbClr>
                  </a:solidFill>
                  <a:latin typeface="+mj-lt"/>
                  <a:ea typeface="Segoe UI" pitchFamily="34" charset="0"/>
                  <a:cs typeface="Segoe UI" pitchFamily="34" charset="0"/>
                </a:rPr>
                <a:t>10 million MIPS/$ </a:t>
              </a:r>
            </a:p>
          </p:txBody>
        </p:sp>
        <p:sp>
          <p:nvSpPr>
            <p:cNvPr id="31" name="Down Arrow 19"/>
            <p:cNvSpPr/>
            <p:nvPr/>
          </p:nvSpPr>
          <p:spPr bwMode="auto">
            <a:xfrm rot="10800000" flipV="1">
              <a:off x="10161390" y="1941100"/>
              <a:ext cx="571364" cy="132596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570888" fontAlgn="base">
                <a:spcBef>
                  <a:spcPct val="0"/>
                </a:spcBef>
                <a:spcAft>
                  <a:spcPct val="0"/>
                </a:spcAft>
              </a:pPr>
              <a:endParaRPr lang="en-US" sz="800" spc="-44" dirty="0">
                <a:gradFill>
                  <a:gsLst>
                    <a:gs pos="14167">
                      <a:srgbClr val="000000"/>
                    </a:gs>
                    <a:gs pos="27000">
                      <a:srgbClr val="000000"/>
                    </a:gs>
                  </a:gsLst>
                  <a:lin ang="5400000" scaled="0"/>
                </a:gradFill>
                <a:latin typeface="+mj-lt"/>
                <a:ea typeface="Segoe UI" pitchFamily="34" charset="0"/>
                <a:cs typeface="Segoe UI" pitchFamily="34" charset="0"/>
              </a:endParaRPr>
            </a:p>
          </p:txBody>
        </p:sp>
      </p:grpSp>
      <p:sp>
        <p:nvSpPr>
          <p:cNvPr id="40"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Big Data – Key trends</a:t>
            </a:r>
          </a:p>
        </p:txBody>
      </p:sp>
      <p:pic>
        <p:nvPicPr>
          <p:cNvPr id="41" name="Picture 40"/>
          <p:cNvPicPr>
            <a:picLocks noChangeAspect="1"/>
          </p:cNvPicPr>
          <p:nvPr/>
        </p:nvPicPr>
        <p:blipFill>
          <a:blip r:embed="rId3"/>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697904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30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grpSp>
        <p:nvGrpSpPr>
          <p:cNvPr id="4" name="Group 3"/>
          <p:cNvGrpSpPr/>
          <p:nvPr/>
        </p:nvGrpSpPr>
        <p:grpSpPr>
          <a:xfrm>
            <a:off x="1332667" y="1157591"/>
            <a:ext cx="9526666" cy="4542819"/>
            <a:chOff x="1330520" y="1146067"/>
            <a:chExt cx="9526666" cy="4542819"/>
          </a:xfrm>
        </p:grpSpPr>
        <p:sp>
          <p:nvSpPr>
            <p:cNvPr id="56" name="Round Same Side Corner Rectangle 55"/>
            <p:cNvSpPr/>
            <p:nvPr/>
          </p:nvSpPr>
          <p:spPr>
            <a:xfrm>
              <a:off x="4541467" y="1146067"/>
              <a:ext cx="3108960" cy="3108960"/>
            </a:xfrm>
            <a:prstGeom prst="rect">
              <a:avLst/>
            </a:prstGeom>
            <a:solidFill>
              <a:schemeClr val="accent2"/>
            </a:solidFill>
            <a:ln w="10795" cap="flat" cmpd="sng" algn="ctr">
              <a:noFill/>
              <a:prstDash val="dash"/>
            </a:ln>
            <a:effectLst/>
          </p:spPr>
          <p:txBody>
            <a:bodyPr lIns="91440" tIns="91440" rIns="91440" bIns="91440" rtlCol="0" anchor="b"/>
            <a:lstStyle/>
            <a:p>
              <a:r>
                <a:rPr lang="en-US" sz="2800" kern="0" spc="-100" dirty="0">
                  <a:ln>
                    <a:solidFill>
                      <a:srgbClr val="FFFFFF">
                        <a:alpha val="0"/>
                      </a:srgbClr>
                    </a:solidFill>
                  </a:ln>
                  <a:solidFill>
                    <a:srgbClr val="FFFFFF"/>
                  </a:solidFill>
                  <a:latin typeface="Segoe UI Light" pitchFamily="34" charset="0"/>
                  <a:cs typeface="Arial"/>
                </a:rPr>
                <a:t>Large Data Volumes</a:t>
              </a:r>
            </a:p>
          </p:txBody>
        </p:sp>
        <p:sp>
          <p:nvSpPr>
            <p:cNvPr id="74" name="Round Same Side Corner Rectangle 73"/>
            <p:cNvSpPr/>
            <p:nvPr/>
          </p:nvSpPr>
          <p:spPr>
            <a:xfrm>
              <a:off x="1330521"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spcBef>
                  <a:spcPts val="600"/>
                </a:spcBef>
              </a:pPr>
              <a:r>
                <a:rPr lang="en-US" sz="2800" kern="0" spc="-100" dirty="0" smtClean="0">
                  <a:ln>
                    <a:solidFill>
                      <a:srgbClr val="FFFFFF">
                        <a:alpha val="0"/>
                      </a:srgbClr>
                    </a:solidFill>
                  </a:ln>
                  <a:solidFill>
                    <a:srgbClr val="FFFFFF"/>
                  </a:solidFill>
                  <a:latin typeface="Segoe UI Light" pitchFamily="34" charset="0"/>
                  <a:cs typeface="Arial"/>
                </a:rPr>
                <a:t>Non-traditional</a:t>
              </a:r>
              <a:br>
                <a:rPr lang="en-US" sz="2800" kern="0" spc="-100" dirty="0" smtClean="0">
                  <a:ln>
                    <a:solidFill>
                      <a:srgbClr val="FFFFFF">
                        <a:alpha val="0"/>
                      </a:srgbClr>
                    </a:solidFill>
                  </a:ln>
                  <a:solidFill>
                    <a:srgbClr val="FFFFFF"/>
                  </a:solidFill>
                  <a:latin typeface="Segoe UI Light" pitchFamily="34" charset="0"/>
                  <a:cs typeface="Arial"/>
                </a:rPr>
              </a:br>
              <a:r>
                <a:rPr lang="en-US" sz="2800" kern="0" spc="-100" dirty="0" smtClean="0">
                  <a:ln>
                    <a:solidFill>
                      <a:srgbClr val="FFFFFF">
                        <a:alpha val="0"/>
                      </a:srgbClr>
                    </a:solidFill>
                  </a:ln>
                  <a:solidFill>
                    <a:srgbClr val="FFFFFF"/>
                  </a:solidFill>
                  <a:latin typeface="Segoe UI Light" pitchFamily="34" charset="0"/>
                  <a:cs typeface="Arial"/>
                </a:rPr>
                <a:t>Data </a:t>
              </a:r>
              <a:r>
                <a:rPr lang="en-US" sz="2800" kern="0" spc="-100" dirty="0">
                  <a:ln>
                    <a:solidFill>
                      <a:srgbClr val="FFFFFF">
                        <a:alpha val="0"/>
                      </a:srgbClr>
                    </a:solidFill>
                  </a:ln>
                  <a:solidFill>
                    <a:srgbClr val="FFFFFF"/>
                  </a:solidFill>
                  <a:latin typeface="Segoe UI Light" pitchFamily="34" charset="0"/>
                  <a:cs typeface="Arial"/>
                </a:rPr>
                <a:t>Types</a:t>
              </a:r>
            </a:p>
          </p:txBody>
        </p:sp>
        <p:pic>
          <p:nvPicPr>
            <p:cNvPr id="117" name="Picture 116" descr="non.png"/>
            <p:cNvPicPr>
              <a:picLocks noChangeAspect="1"/>
            </p:cNvPicPr>
            <p:nvPr/>
          </p:nvPicPr>
          <p:blipFill>
            <a:blip r:embed="rId7" cstate="print"/>
            <a:stretch>
              <a:fillRect/>
            </a:stretch>
          </p:blipFill>
          <p:spPr>
            <a:xfrm>
              <a:off x="3505229" y="2855502"/>
              <a:ext cx="836918" cy="473742"/>
            </a:xfrm>
            <a:prstGeom prst="rect">
              <a:avLst/>
            </a:prstGeom>
            <a:effectLst/>
          </p:spPr>
        </p:pic>
        <p:sp>
          <p:nvSpPr>
            <p:cNvPr id="134" name="Isosceles Triangle 133"/>
            <p:cNvSpPr/>
            <p:nvPr/>
          </p:nvSpPr>
          <p:spPr bwMode="auto">
            <a:xfrm rot="10800000">
              <a:off x="1330520" y="4255028"/>
              <a:ext cx="9526666" cy="572027"/>
            </a:xfrm>
            <a:prstGeom prst="triangle">
              <a:avLst/>
            </a:prstGeom>
            <a:solidFill>
              <a:srgbClr val="ED7D31"/>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Round Same Side Corner Rectangle 73"/>
            <p:cNvSpPr/>
            <p:nvPr/>
          </p:nvSpPr>
          <p:spPr>
            <a:xfrm>
              <a:off x="7748226"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Technologies</a:t>
              </a:r>
            </a:p>
          </p:txBody>
        </p:sp>
        <p:sp>
          <p:nvSpPr>
            <p:cNvPr id="33" name="Freeform 84"/>
            <p:cNvSpPr>
              <a:spLocks noEditPoints="1"/>
            </p:cNvSpPr>
            <p:nvPr/>
          </p:nvSpPr>
          <p:spPr bwMode="black">
            <a:xfrm>
              <a:off x="10335307" y="1253898"/>
              <a:ext cx="420546" cy="50272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35" name="Freeform 83"/>
            <p:cNvSpPr>
              <a:spLocks noEditPoints="1"/>
            </p:cNvSpPr>
            <p:nvPr/>
          </p:nvSpPr>
          <p:spPr bwMode="black">
            <a:xfrm>
              <a:off x="6844021" y="1253898"/>
              <a:ext cx="677662" cy="71535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sp>
          <p:nvSpPr>
            <p:cNvPr id="45" name="Round Same Side Corner Rectangle 73"/>
            <p:cNvSpPr/>
            <p:nvPr/>
          </p:nvSpPr>
          <p:spPr>
            <a:xfrm>
              <a:off x="1330521"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Data Sources </a:t>
              </a:r>
            </a:p>
          </p:txBody>
        </p:sp>
        <p:sp>
          <p:nvSpPr>
            <p:cNvPr id="36" name="Freeform 7"/>
            <p:cNvSpPr>
              <a:spLocks/>
            </p:cNvSpPr>
            <p:nvPr/>
          </p:nvSpPr>
          <p:spPr bwMode="auto">
            <a:xfrm>
              <a:off x="3622325" y="1253898"/>
              <a:ext cx="719822" cy="3840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Round Same Side Corner Rectangle 73"/>
            <p:cNvSpPr/>
            <p:nvPr/>
          </p:nvSpPr>
          <p:spPr>
            <a:xfrm>
              <a:off x="7748226"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a:lnSpc>
                  <a:spcPct val="80000"/>
                </a:lnSpc>
              </a:pPr>
              <a:r>
                <a:rPr lang="en-US" sz="2800" kern="0" spc="-100" dirty="0">
                  <a:ln>
                    <a:solidFill>
                      <a:srgbClr val="FFFFFF">
                        <a:alpha val="0"/>
                      </a:srgbClr>
                    </a:solidFill>
                  </a:ln>
                  <a:solidFill>
                    <a:srgbClr val="FFFFFF"/>
                  </a:solidFill>
                  <a:latin typeface="Segoe UI Light" pitchFamily="34" charset="0"/>
                  <a:cs typeface="Arial"/>
                </a:rPr>
                <a:t>New Economics</a:t>
              </a:r>
            </a:p>
          </p:txBody>
        </p:sp>
        <p:sp>
          <p:nvSpPr>
            <p:cNvPr id="7" name="Freeform 27"/>
            <p:cNvSpPr>
              <a:spLocks noEditPoints="1"/>
            </p:cNvSpPr>
            <p:nvPr/>
          </p:nvSpPr>
          <p:spPr bwMode="auto">
            <a:xfrm>
              <a:off x="10140615" y="2855502"/>
              <a:ext cx="615238" cy="430374"/>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nvGrpSpPr>
            <p:cNvPr id="2" name="Group 1"/>
            <p:cNvGrpSpPr/>
            <p:nvPr/>
          </p:nvGrpSpPr>
          <p:grpSpPr>
            <a:xfrm>
              <a:off x="1330520" y="4827056"/>
              <a:ext cx="9526666" cy="861830"/>
              <a:chOff x="1330520" y="5325906"/>
              <a:chExt cx="9526666" cy="861830"/>
            </a:xfrm>
          </p:grpSpPr>
          <p:sp>
            <p:nvSpPr>
              <p:cNvPr id="135" name="Round Same Side Corner Rectangle 73"/>
              <p:cNvSpPr/>
              <p:nvPr/>
            </p:nvSpPr>
            <p:spPr>
              <a:xfrm>
                <a:off x="1330520" y="5325906"/>
                <a:ext cx="9526666" cy="861830"/>
              </a:xfrm>
              <a:prstGeom prst="rect">
                <a:avLst/>
              </a:prstGeom>
              <a:solidFill>
                <a:schemeClr val="accent4"/>
              </a:solidFill>
              <a:ln w="10795" cap="flat" cmpd="sng" algn="ctr">
                <a:noFill/>
                <a:prstDash val="dash"/>
              </a:ln>
              <a:effectLst/>
            </p:spPr>
            <p:txBody>
              <a:bodyPr lIns="91440" tIns="91440" rIns="91440" bIns="91440" rtlCol="0" anchor="ctr" anchorCtr="0"/>
              <a:lstStyle/>
              <a:p>
                <a:pPr>
                  <a:defRPr/>
                </a:pPr>
                <a:endParaRPr lang="en-US" sz="3600" kern="0" dirty="0">
                  <a:ln>
                    <a:solidFill>
                      <a:srgbClr val="FFFFFF">
                        <a:alpha val="0"/>
                      </a:srgbClr>
                    </a:solidFill>
                  </a:ln>
                  <a:solidFill>
                    <a:srgbClr val="FFFFFF"/>
                  </a:solidFill>
                  <a:latin typeface="Segoe UI Light" pitchFamily="34" charset="0"/>
                  <a:cs typeface="Arial"/>
                </a:endParaRPr>
              </a:p>
            </p:txBody>
          </p:sp>
          <p:pic>
            <p:nvPicPr>
              <p:cNvPr id="137" name="Picture 136" descr="QI.png"/>
              <p:cNvPicPr>
                <a:picLocks noChangeAspect="1"/>
              </p:cNvPicPr>
              <p:nvPr/>
            </p:nvPicPr>
            <p:blipFill>
              <a:blip r:embed="rId8" cstate="print">
                <a:biLevel thresh="25000"/>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Lst>
              </a:blip>
              <a:stretch>
                <a:fillRect/>
              </a:stretch>
            </p:blipFill>
            <p:spPr>
              <a:xfrm>
                <a:off x="9322685" y="5436904"/>
                <a:ext cx="817930" cy="639834"/>
              </a:xfrm>
              <a:prstGeom prst="rect">
                <a:avLst/>
              </a:prstGeom>
              <a:effectLst/>
            </p:spPr>
          </p:pic>
          <p:sp>
            <p:nvSpPr>
              <p:cNvPr id="21" name="Round Same Side Corner Rectangle 73"/>
              <p:cNvSpPr/>
              <p:nvPr/>
            </p:nvSpPr>
            <p:spPr>
              <a:xfrm>
                <a:off x="3051134" y="5440259"/>
                <a:ext cx="6089732" cy="639836"/>
              </a:xfrm>
              <a:prstGeom prst="rect">
                <a:avLst/>
              </a:prstGeom>
              <a:noFill/>
              <a:ln w="10795" cap="flat" cmpd="sng" algn="ctr">
                <a:noFill/>
                <a:prstDash val="dash"/>
              </a:ln>
              <a:effectLst/>
            </p:spPr>
            <p:txBody>
              <a:bodyPr lIns="91440" tIns="91440" rIns="91440" bIns="91440" rtlCol="0" anchor="ctr" anchorCtr="0"/>
              <a:lstStyle/>
              <a:p>
                <a:pPr algn="ctr">
                  <a:defRPr/>
                </a:pPr>
                <a:r>
                  <a:rPr lang="en-US" sz="3600" kern="0" dirty="0">
                    <a:ln>
                      <a:solidFill>
                        <a:srgbClr val="FFFFFF">
                          <a:alpha val="0"/>
                        </a:srgbClr>
                      </a:solidFill>
                    </a:ln>
                    <a:solidFill>
                      <a:srgbClr val="FFFFFF"/>
                    </a:solidFill>
                    <a:latin typeface="Segoe UI Light" pitchFamily="34" charset="0"/>
                    <a:cs typeface="Arial"/>
                  </a:rPr>
                  <a:t>New Questions &amp; New Insights</a:t>
                </a:r>
              </a:p>
            </p:txBody>
          </p:sp>
        </p:grpSp>
      </p:grpSp>
      <p:sp>
        <p:nvSpPr>
          <p:cNvPr id="23"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Characteristics of Big Data</a:t>
            </a:r>
          </a:p>
        </p:txBody>
      </p:sp>
      <p:pic>
        <p:nvPicPr>
          <p:cNvPr id="24" name="Picture 23"/>
          <p:cNvPicPr>
            <a:picLocks noChangeAspect="1"/>
          </p:cNvPicPr>
          <p:nvPr/>
        </p:nvPicPr>
        <p:blipFill>
          <a:blip r:embed="rId10"/>
          <a:stretch>
            <a:fillRect/>
          </a:stretch>
        </p:blipFill>
        <p:spPr>
          <a:xfrm>
            <a:off x="11171841" y="72570"/>
            <a:ext cx="933073" cy="686786"/>
          </a:xfrm>
          <a:prstGeom prst="rect">
            <a:avLst/>
          </a:prstGeom>
        </p:spPr>
      </p:pic>
    </p:spTree>
    <p:extLst>
      <p:ext uri="{BB962C8B-B14F-4D97-AF65-F5344CB8AC3E}">
        <p14:creationId xmlns:p14="http://schemas.microsoft.com/office/powerpoint/2010/main" val="372022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_UMaJuvEyKQp7DBbgf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VCKdmvi0q5UxkOOQ5M1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ppSv8rnB0aj0WhyQKWg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QvOkKTBaUOHT0LECZsT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r48.q34mkSB1ObD..ib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H_p7anBwEe4kkbTIFxF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lLOMFnMz0KZB7pqgQcyN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5W7Mm0N5E.DJsaE91Okj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3R9GduSe06bPjwHDHKn.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_xIuQbqpEqxFZ.vr55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RmiCY5QCEqqXBSxbeFcn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fOazAkI3kWTbX87hFqk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fs7ppoVzESK3tpKHx0ae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cc7uV7sL0Wy8jQcqHHE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6bRDR5SB0qQhHBQ4Wad6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DefrQSf3k.zpE8zW8fV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aAwaZw_pEyq_dvNS7rBa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lv06cYhfE61zXdj2hm9M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mNYaFJjakev5N1oUMll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U.Z.8NmUUa9rs7j.0882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XRYXMNMpEyGu8rlLqzL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lIdLFYRAky.k1hN_4Y8F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2rvsUVVdKUyEW_QY2eqXL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GkGY5rQHUaG1X3FTfIfhA"/>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PN Template Titles &amp; Transitions 16x9">
  <a:themeElements>
    <a:clrScheme name="MPN Green Color Palette 1">
      <a:dk1>
        <a:srgbClr val="969696"/>
      </a:dk1>
      <a:lt1>
        <a:srgbClr val="FFFFFF"/>
      </a:lt1>
      <a:dk2>
        <a:srgbClr val="969696"/>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7.xml><?xml version="1.0" encoding="utf-8"?>
<a:theme xmlns:a="http://schemas.openxmlformats.org/drawingml/2006/main" name="TechEd_2013_Template_r0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terms/"/>
    <ds:schemaRef ds:uri="http://schemas.microsoft.com/office/2006/metadata/properties"/>
    <ds:schemaRef ds:uri="http://purl.org/dc/elements/1.1/"/>
    <ds:schemaRef ds:uri="http://www.w3.org/XML/1998/namespace"/>
    <ds:schemaRef ds:uri="http://schemas.microsoft.com/office/infopath/2007/PartnerControls"/>
    <ds:schemaRef ds:uri="fee586e5-3c92-48eb-9898-42915e590ada"/>
    <ds:schemaRef ds:uri="http://schemas.microsoft.com/office/2006/documentManagement/type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6928</TotalTime>
  <Words>16064</Words>
  <Application>Microsoft Office PowerPoint</Application>
  <PresentationFormat>Widescreen</PresentationFormat>
  <Paragraphs>2807</Paragraphs>
  <Slides>192</Slides>
  <Notes>115</Notes>
  <HiddenSlides>86</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2</vt:i4>
      </vt:variant>
      <vt:variant>
        <vt:lpstr>Slide Titles</vt:lpstr>
      </vt:variant>
      <vt:variant>
        <vt:i4>192</vt:i4>
      </vt:variant>
    </vt:vector>
  </HeadingPairs>
  <TitlesOfParts>
    <vt:vector size="217" baseType="lpstr">
      <vt:lpstr>メイリオ</vt:lpstr>
      <vt:lpstr>微软雅黑</vt:lpstr>
      <vt:lpstr>宋体</vt:lpstr>
      <vt:lpstr>Arial</vt:lpstr>
      <vt:lpstr>Arial Bold</vt:lpstr>
      <vt:lpstr>Calibri</vt:lpstr>
      <vt:lpstr>Calibri Light</vt:lpstr>
      <vt:lpstr>Consolas</vt:lpstr>
      <vt:lpstr>Courier New</vt:lpstr>
      <vt:lpstr>Segoe</vt:lpstr>
      <vt:lpstr>Segoe UI</vt:lpstr>
      <vt:lpstr>Segoe UI (Body)</vt:lpstr>
      <vt:lpstr>Segoe UI Light</vt:lpstr>
      <vt:lpstr>Segoe UI Semibold</vt:lpstr>
      <vt:lpstr>Times New Roman</vt:lpstr>
      <vt:lpstr>Wingdings</vt:lpstr>
      <vt:lpstr>Azure Medium</vt:lpstr>
      <vt:lpstr>1_Azure Medium</vt:lpstr>
      <vt:lpstr>Metro Template Light 16x9</vt:lpstr>
      <vt:lpstr>2_MSVID_Product_Brand_template_16-9_WHITE_Cyan-accent</vt:lpstr>
      <vt:lpstr>MPN Template Titles &amp; Transitions 16x9</vt:lpstr>
      <vt:lpstr>1_Metro Template Light 16x9</vt:lpstr>
      <vt:lpstr>TechEd_2013_Template_r09</vt:lpstr>
      <vt:lpstr>think-cell Slide</vt:lpstr>
      <vt:lpstr>Visio</vt:lpstr>
      <vt:lpstr>Azure Data Overview</vt:lpstr>
      <vt:lpstr>PowerPoint Presentation</vt:lpstr>
      <vt:lpstr>SQL Database</vt:lpstr>
      <vt:lpstr>SQL Database</vt:lpstr>
      <vt:lpstr>SQL Database</vt:lpstr>
      <vt:lpstr>PowerPoint Presentation</vt:lpstr>
      <vt:lpstr>Microsoft Azure SQL Database</vt:lpstr>
      <vt:lpstr>PowerPoint Presentation</vt:lpstr>
      <vt:lpstr>Microsoft Azure SQL Database</vt:lpstr>
      <vt:lpstr>A Server is not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PowerPoint Presentation</vt:lpstr>
      <vt:lpstr>SQL Database Considerations and Best Practices</vt:lpstr>
      <vt:lpstr>PowerPoint Presentation</vt:lpstr>
      <vt:lpstr>PowerPoint Presentation</vt:lpstr>
      <vt:lpstr>PowerPoint Presentation</vt:lpstr>
      <vt:lpstr>Microsoft SQL Server on a Virtual Machine</vt:lpstr>
      <vt:lpstr>Run SQL on VM</vt:lpstr>
      <vt:lpstr>PowerPoint Presentation</vt:lpstr>
      <vt:lpstr>PowerPoint Presentation</vt:lpstr>
      <vt:lpstr>NoSQL</vt:lpstr>
      <vt:lpstr>NoSQL is generally more scalable</vt:lpstr>
      <vt:lpstr>NoSQL on Azure</vt:lpstr>
      <vt:lpstr>PowerPoint Presentation</vt:lpstr>
      <vt:lpstr>Microsoft Azure DocumentDB</vt:lpstr>
      <vt:lpstr>Fully managed, scalable JSON document database service</vt:lpstr>
      <vt:lpstr>Microsoft Azure Data Services</vt:lpstr>
      <vt:lpstr>Microsoft Azure Data Services</vt:lpstr>
      <vt:lpstr>PowerPoint Presentation</vt:lpstr>
      <vt:lpstr>Mongo in a VM</vt:lpstr>
      <vt:lpstr>Strong Bounded Stateless Session Eventual</vt:lpstr>
      <vt:lpstr>All writes are visible to all readers. Writes synchronously committed by a majority quorum of replicas and reads are acknowledged by the majority read quorum.</vt:lpstr>
      <vt:lpstr>Guaranteed ordering of writes, reads adhere to minimum freshness. Writes are propagated asynchronously, reads are acknowledged by majority quorum lagging by at most K prefixes.</vt:lpstr>
      <vt:lpstr>Read your own writes. Writes are propagated asynchronously while reads for a session are issued against the replica that can serve the requested version.</vt:lpstr>
      <vt:lpstr>Reads eventually converge with writes. Writes are propagated asynchronously while reads can be acknowledged by any replica. Readers may view older data then previously observed.</vt:lpstr>
      <vt:lpstr>PowerPoint Presentation</vt:lpstr>
      <vt:lpstr>PowerPoint Presentation</vt:lpstr>
      <vt:lpstr>PowerPoint Presentation</vt:lpstr>
      <vt:lpstr>PowerPoint Presentation</vt:lpstr>
      <vt:lpstr>PowerPoint Presentation</vt:lpstr>
      <vt:lpstr>PowerPoint Presentation</vt:lpstr>
      <vt:lpstr>Azure Search</vt:lpstr>
      <vt:lpstr>Why are we talking about Search?</vt:lpstr>
      <vt:lpstr>Azure Search</vt:lpstr>
      <vt:lpstr>Azure Search</vt:lpstr>
      <vt:lpstr>Azure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HDInsight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Azure Search</vt:lpstr>
      <vt:lpstr>Search Overview</vt:lpstr>
      <vt:lpstr>PowerPoint Presentation</vt:lpstr>
      <vt:lpstr>PowerPoint Presentation</vt:lpstr>
      <vt:lpstr>What are the search technology options?</vt:lpstr>
      <vt:lpstr>What about SharePoint Search?</vt:lpstr>
      <vt:lpstr>What are customers doing with Azure Search?</vt:lpstr>
      <vt:lpstr>PowerPoint Presentation</vt:lpstr>
      <vt:lpstr>Experience Walk Through</vt:lpstr>
      <vt:lpstr>Appendix: Experience Walk Through</vt:lpstr>
      <vt:lpstr>Defining Indexes</vt:lpstr>
      <vt:lpstr>Indexing Data</vt:lpstr>
      <vt:lpstr>Appendix: Experience Walk Through</vt:lpstr>
      <vt:lpstr>Searching</vt:lpstr>
      <vt:lpstr>Searching (continued)</vt:lpstr>
      <vt:lpstr>Controlling Relevance</vt:lpstr>
      <vt:lpstr>Microsoft Azure DocumentDB</vt:lpstr>
      <vt:lpstr>DocumentDB Overview</vt:lpstr>
      <vt:lpstr>Proven @ Scale</vt:lpstr>
      <vt:lpstr>PowerPoint Presentation</vt:lpstr>
      <vt:lpstr>PowerPoint Presentation</vt:lpstr>
      <vt:lpstr>PowerPoint Presentation</vt:lpstr>
      <vt:lpstr>PowerPoint Presentation</vt:lpstr>
      <vt:lpstr>Programmability</vt:lpstr>
      <vt:lpstr>HDInsight</vt:lpstr>
      <vt:lpstr>Big Data analytics</vt:lpstr>
      <vt:lpstr>What is Big Data?</vt:lpstr>
      <vt:lpstr>Building developer experiences</vt:lpstr>
      <vt:lpstr>Demo - HDInsight</vt:lpstr>
      <vt:lpstr>PowerPoint Presentation</vt:lpstr>
      <vt:lpstr>Hadoop ecosystem</vt:lpstr>
      <vt:lpstr>HDInsight and Hadoop</vt:lpstr>
      <vt:lpstr>Detailed Offerings</vt:lpstr>
      <vt:lpstr>Deploying and Interacting With a Hadoop Cluster on Azure</vt:lpstr>
      <vt:lpstr>MapReduce</vt:lpstr>
      <vt:lpstr>Hive</vt:lpstr>
      <vt:lpstr>HiveQL Examples</vt:lpstr>
      <vt:lpstr>Pig</vt:lpstr>
      <vt:lpstr>PigLatin Examples</vt:lpstr>
      <vt:lpstr>Microsoft Big Data Roadmap</vt:lpstr>
      <vt:lpstr>Resources</vt:lpstr>
      <vt:lpstr>PowerPoint Presentation</vt:lpstr>
      <vt:lpstr>PowerPoint Presentation</vt:lpstr>
      <vt:lpstr>PowerPoint Presentation</vt:lpstr>
      <vt:lpstr>PowerPoint Presentation</vt:lpstr>
      <vt:lpstr>SQL Database Billing Rates (As of February 2012)</vt:lpstr>
      <vt:lpstr>SQL Database 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Magnus Mårtensson</cp:lastModifiedBy>
  <cp:revision>440</cp:revision>
  <cp:lastPrinted>2014-03-26T17:46:13Z</cp:lastPrinted>
  <dcterms:created xsi:type="dcterms:W3CDTF">2014-03-19T23:21:38Z</dcterms:created>
  <dcterms:modified xsi:type="dcterms:W3CDTF">2015-01-13T12:36:25Z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